
<file path=[Content_Types].xml><?xml version="1.0" encoding="utf-8"?>
<Types xmlns="http://schemas.openxmlformats.org/package/2006/content-types">
  <Default Extension="wdp" ContentType="image/vnd.ms-photo"/>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531" r:id="rId3"/>
    <p:sldId id="513" r:id="rId5"/>
    <p:sldId id="514" r:id="rId6"/>
    <p:sldId id="485" r:id="rId7"/>
    <p:sldId id="552" r:id="rId8"/>
    <p:sldId id="553" r:id="rId9"/>
    <p:sldId id="554" r:id="rId10"/>
    <p:sldId id="555" r:id="rId11"/>
    <p:sldId id="556" r:id="rId12"/>
    <p:sldId id="557" r:id="rId13"/>
    <p:sldId id="558" r:id="rId14"/>
    <p:sldId id="559" r:id="rId15"/>
    <p:sldId id="561" r:id="rId16"/>
    <p:sldId id="562" r:id="rId17"/>
    <p:sldId id="565" r:id="rId18"/>
    <p:sldId id="564" r:id="rId19"/>
    <p:sldId id="566" r:id="rId20"/>
    <p:sldId id="567" r:id="rId21"/>
    <p:sldId id="568" r:id="rId22"/>
    <p:sldId id="569" r:id="rId23"/>
    <p:sldId id="572" r:id="rId24"/>
    <p:sldId id="573" r:id="rId25"/>
    <p:sldId id="575" r:id="rId26"/>
    <p:sldId id="577" r:id="rId27"/>
    <p:sldId id="578" r:id="rId28"/>
    <p:sldId id="576" r:id="rId29"/>
    <p:sldId id="579" r:id="rId30"/>
    <p:sldId id="582" r:id="rId31"/>
    <p:sldId id="583" r:id="rId32"/>
    <p:sldId id="584" r:id="rId33"/>
    <p:sldId id="585" r:id="rId34"/>
    <p:sldId id="586" r:id="rId35"/>
    <p:sldId id="587" r:id="rId36"/>
    <p:sldId id="588" r:id="rId37"/>
    <p:sldId id="589" r:id="rId38"/>
    <p:sldId id="590" r:id="rId39"/>
    <p:sldId id="591" r:id="rId40"/>
    <p:sldId id="592" r:id="rId41"/>
    <p:sldId id="593" r:id="rId42"/>
    <p:sldId id="594" r:id="rId43"/>
    <p:sldId id="595" r:id="rId44"/>
    <p:sldId id="596" r:id="rId45"/>
    <p:sldId id="597" r:id="rId46"/>
    <p:sldId id="598" r:id="rId47"/>
    <p:sldId id="599" r:id="rId48"/>
    <p:sldId id="601" r:id="rId49"/>
    <p:sldId id="602" r:id="rId50"/>
    <p:sldId id="603" r:id="rId51"/>
    <p:sldId id="604" r:id="rId52"/>
    <p:sldId id="605" r:id="rId53"/>
    <p:sldId id="606" r:id="rId54"/>
    <p:sldId id="607" r:id="rId55"/>
    <p:sldId id="608" r:id="rId56"/>
    <p:sldId id="610" r:id="rId57"/>
    <p:sldId id="611" r:id="rId58"/>
    <p:sldId id="612" r:id="rId59"/>
    <p:sldId id="613" r:id="rId60"/>
    <p:sldId id="615" r:id="rId61"/>
    <p:sldId id="616" r:id="rId62"/>
    <p:sldId id="618" r:id="rId63"/>
    <p:sldId id="619" r:id="rId64"/>
    <p:sldId id="620" r:id="rId65"/>
    <p:sldId id="621" r:id="rId66"/>
    <p:sldId id="623" r:id="rId67"/>
    <p:sldId id="624" r:id="rId68"/>
    <p:sldId id="366" r:id="rId69"/>
    <p:sldId id="759" r:id="rId70"/>
    <p:sldId id="626" r:id="rId71"/>
    <p:sldId id="627" r:id="rId72"/>
    <p:sldId id="628" r:id="rId73"/>
    <p:sldId id="629" r:id="rId74"/>
    <p:sldId id="630" r:id="rId75"/>
    <p:sldId id="631" r:id="rId76"/>
    <p:sldId id="632" r:id="rId77"/>
    <p:sldId id="633" r:id="rId78"/>
    <p:sldId id="634" r:id="rId79"/>
    <p:sldId id="635" r:id="rId80"/>
    <p:sldId id="636" r:id="rId81"/>
    <p:sldId id="637" r:id="rId82"/>
    <p:sldId id="638" r:id="rId83"/>
    <p:sldId id="639" r:id="rId84"/>
    <p:sldId id="640" r:id="rId85"/>
    <p:sldId id="641" r:id="rId86"/>
    <p:sldId id="642" r:id="rId87"/>
    <p:sldId id="643" r:id="rId88"/>
    <p:sldId id="644" r:id="rId89"/>
    <p:sldId id="645" r:id="rId90"/>
    <p:sldId id="646" r:id="rId91"/>
    <p:sldId id="647" r:id="rId92"/>
    <p:sldId id="648" r:id="rId93"/>
    <p:sldId id="649" r:id="rId94"/>
    <p:sldId id="650" r:id="rId95"/>
    <p:sldId id="651" r:id="rId96"/>
    <p:sldId id="652" r:id="rId97"/>
    <p:sldId id="653" r:id="rId98"/>
    <p:sldId id="654" r:id="rId99"/>
    <p:sldId id="655" r:id="rId100"/>
    <p:sldId id="656" r:id="rId101"/>
    <p:sldId id="657" r:id="rId102"/>
    <p:sldId id="658" r:id="rId103"/>
    <p:sldId id="659" r:id="rId104"/>
    <p:sldId id="660" r:id="rId105"/>
    <p:sldId id="661" r:id="rId106"/>
    <p:sldId id="662" r:id="rId107"/>
    <p:sldId id="663" r:id="rId108"/>
    <p:sldId id="664" r:id="rId109"/>
    <p:sldId id="665" r:id="rId110"/>
    <p:sldId id="666" r:id="rId111"/>
    <p:sldId id="667" r:id="rId112"/>
    <p:sldId id="668" r:id="rId113"/>
    <p:sldId id="669" r:id="rId114"/>
    <p:sldId id="670" r:id="rId115"/>
    <p:sldId id="671" r:id="rId116"/>
    <p:sldId id="672" r:id="rId117"/>
    <p:sldId id="673" r:id="rId118"/>
    <p:sldId id="674" r:id="rId119"/>
    <p:sldId id="675" r:id="rId120"/>
    <p:sldId id="676" r:id="rId121"/>
    <p:sldId id="677" r:id="rId122"/>
    <p:sldId id="678" r:id="rId123"/>
    <p:sldId id="679" r:id="rId124"/>
    <p:sldId id="680" r:id="rId125"/>
    <p:sldId id="681" r:id="rId126"/>
    <p:sldId id="682" r:id="rId127"/>
    <p:sldId id="683" r:id="rId128"/>
    <p:sldId id="684" r:id="rId129"/>
    <p:sldId id="685" r:id="rId130"/>
    <p:sldId id="686" r:id="rId131"/>
    <p:sldId id="687" r:id="rId132"/>
    <p:sldId id="688" r:id="rId133"/>
    <p:sldId id="689" r:id="rId134"/>
    <p:sldId id="690" r:id="rId135"/>
    <p:sldId id="691" r:id="rId136"/>
    <p:sldId id="692" r:id="rId137"/>
    <p:sldId id="693" r:id="rId138"/>
    <p:sldId id="694" r:id="rId139"/>
    <p:sldId id="695" r:id="rId140"/>
    <p:sldId id="696" r:id="rId141"/>
    <p:sldId id="697" r:id="rId142"/>
    <p:sldId id="698" r:id="rId143"/>
    <p:sldId id="699" r:id="rId144"/>
    <p:sldId id="700" r:id="rId145"/>
    <p:sldId id="701" r:id="rId146"/>
    <p:sldId id="702" r:id="rId147"/>
    <p:sldId id="703" r:id="rId148"/>
    <p:sldId id="704" r:id="rId149"/>
    <p:sldId id="705" r:id="rId150"/>
    <p:sldId id="706" r:id="rId151"/>
    <p:sldId id="707" r:id="rId152"/>
    <p:sldId id="708" r:id="rId153"/>
    <p:sldId id="709" r:id="rId154"/>
    <p:sldId id="710" r:id="rId155"/>
    <p:sldId id="711" r:id="rId156"/>
    <p:sldId id="712" r:id="rId157"/>
    <p:sldId id="713" r:id="rId158"/>
    <p:sldId id="714" r:id="rId159"/>
    <p:sldId id="715" r:id="rId160"/>
    <p:sldId id="716" r:id="rId161"/>
    <p:sldId id="717" r:id="rId162"/>
    <p:sldId id="718" r:id="rId163"/>
    <p:sldId id="719" r:id="rId164"/>
    <p:sldId id="720" r:id="rId165"/>
    <p:sldId id="721" r:id="rId166"/>
    <p:sldId id="722" r:id="rId167"/>
    <p:sldId id="723" r:id="rId168"/>
    <p:sldId id="724" r:id="rId169"/>
    <p:sldId id="725" r:id="rId170"/>
    <p:sldId id="726" r:id="rId171"/>
    <p:sldId id="727" r:id="rId172"/>
    <p:sldId id="728" r:id="rId173"/>
    <p:sldId id="729" r:id="rId174"/>
    <p:sldId id="730" r:id="rId175"/>
    <p:sldId id="731" r:id="rId176"/>
    <p:sldId id="732" r:id="rId177"/>
    <p:sldId id="733" r:id="rId178"/>
    <p:sldId id="734" r:id="rId179"/>
    <p:sldId id="735" r:id="rId180"/>
    <p:sldId id="736" r:id="rId181"/>
    <p:sldId id="737" r:id="rId182"/>
    <p:sldId id="738" r:id="rId183"/>
    <p:sldId id="739" r:id="rId184"/>
    <p:sldId id="740" r:id="rId185"/>
    <p:sldId id="741" r:id="rId186"/>
    <p:sldId id="742" r:id="rId187"/>
    <p:sldId id="743" r:id="rId188"/>
    <p:sldId id="744" r:id="rId189"/>
    <p:sldId id="745" r:id="rId190"/>
    <p:sldId id="746" r:id="rId191"/>
    <p:sldId id="747" r:id="rId192"/>
    <p:sldId id="748" r:id="rId193"/>
    <p:sldId id="749" r:id="rId194"/>
    <p:sldId id="750" r:id="rId195"/>
    <p:sldId id="751" r:id="rId196"/>
    <p:sldId id="752" r:id="rId197"/>
    <p:sldId id="753" r:id="rId198"/>
    <p:sldId id="754" r:id="rId199"/>
    <p:sldId id="755" r:id="rId200"/>
    <p:sldId id="756" r:id="rId201"/>
    <p:sldId id="757" r:id="rId202"/>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3s+3vIOzU3Mp6mlNQd62cg==" hashData="AJF8yJlFjmw0ScbV9lwKTKp2Pn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DC"/>
    <a:srgbClr val="009AD9"/>
    <a:srgbClr val="009DD6"/>
    <a:srgbClr val="2BABFF"/>
    <a:srgbClr val="3D9EFF"/>
    <a:srgbClr val="FD8008"/>
    <a:srgbClr val="3D6096"/>
    <a:srgbClr val="1D19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5" Type="http://schemas.openxmlformats.org/officeDocument/2006/relationships/tableStyles" Target="tableStyles.xml"/><Relationship Id="rId204" Type="http://schemas.openxmlformats.org/officeDocument/2006/relationships/viewProps" Target="viewProps.xml"/><Relationship Id="rId203" Type="http://schemas.openxmlformats.org/officeDocument/2006/relationships/presProps" Target="presProps.xml"/><Relationship Id="rId202" Type="http://schemas.openxmlformats.org/officeDocument/2006/relationships/slide" Target="slides/slide199.xml"/><Relationship Id="rId201" Type="http://schemas.openxmlformats.org/officeDocument/2006/relationships/slide" Target="slides/slide198.xml"/><Relationship Id="rId200" Type="http://schemas.openxmlformats.org/officeDocument/2006/relationships/slide" Target="slides/slide197.xml"/><Relationship Id="rId20" Type="http://schemas.openxmlformats.org/officeDocument/2006/relationships/slide" Target="slides/slide17.xml"/><Relationship Id="rId2" Type="http://schemas.openxmlformats.org/officeDocument/2006/relationships/theme" Target="theme/theme1.xml"/><Relationship Id="rId199" Type="http://schemas.openxmlformats.org/officeDocument/2006/relationships/slide" Target="slides/slide196.xml"/><Relationship Id="rId198" Type="http://schemas.openxmlformats.org/officeDocument/2006/relationships/slide" Target="slides/slide195.xml"/><Relationship Id="rId197" Type="http://schemas.openxmlformats.org/officeDocument/2006/relationships/slide" Target="slides/slide194.xml"/><Relationship Id="rId196" Type="http://schemas.openxmlformats.org/officeDocument/2006/relationships/slide" Target="slides/slide193.xml"/><Relationship Id="rId195" Type="http://schemas.openxmlformats.org/officeDocument/2006/relationships/slide" Target="slides/slide192.xml"/><Relationship Id="rId194" Type="http://schemas.openxmlformats.org/officeDocument/2006/relationships/slide" Target="slides/slide191.xml"/><Relationship Id="rId193" Type="http://schemas.openxmlformats.org/officeDocument/2006/relationships/slide" Target="slides/slide190.xml"/><Relationship Id="rId192" Type="http://schemas.openxmlformats.org/officeDocument/2006/relationships/slide" Target="slides/slide189.xml"/><Relationship Id="rId191" Type="http://schemas.openxmlformats.org/officeDocument/2006/relationships/slide" Target="slides/slide188.xml"/><Relationship Id="rId190" Type="http://schemas.openxmlformats.org/officeDocument/2006/relationships/slide" Target="slides/slide187.xml"/><Relationship Id="rId19" Type="http://schemas.openxmlformats.org/officeDocument/2006/relationships/slide" Target="slides/slide16.xml"/><Relationship Id="rId189" Type="http://schemas.openxmlformats.org/officeDocument/2006/relationships/slide" Target="slides/slide186.xml"/><Relationship Id="rId188" Type="http://schemas.openxmlformats.org/officeDocument/2006/relationships/slide" Target="slides/slide185.xml"/><Relationship Id="rId187" Type="http://schemas.openxmlformats.org/officeDocument/2006/relationships/slide" Target="slides/slide184.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slide" Target="slides/slide180.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5.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4.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720A0E-D24D-4A16-A060-DE7411D53E9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这是成功的第一步，这一步不对，后面无从谈起。自由与责任的主体是员工，是人，如果员工不</a:t>
            </a:r>
            <a:r>
              <a:rPr lang="en-US" altLang="zh-CN"/>
              <a:t>“</a:t>
            </a:r>
            <a:r>
              <a:rPr lang="zh-CN" altLang="en-US"/>
              <a:t>成年</a:t>
            </a:r>
            <a:r>
              <a:rPr lang="en-US" altLang="zh-CN"/>
              <a:t>”</a:t>
            </a:r>
            <a:r>
              <a:rPr lang="zh-CN" altLang="en-US"/>
              <a:t>，后面的一切行为预期都有可能偏离，之后便是恶性循环，好的文化被不对的人搅死。这样的员工离开时，你也很难优雅地</a:t>
            </a:r>
            <a:r>
              <a:rPr lang="en-US" altLang="zh-CN"/>
              <a:t>“</a:t>
            </a:r>
            <a:r>
              <a:rPr lang="zh-CN" altLang="en-US"/>
              <a:t>好好说再见</a:t>
            </a:r>
            <a:r>
              <a:rPr lang="en-US" altLang="zh-CN"/>
              <a:t>”</a:t>
            </a:r>
            <a:r>
              <a:rPr lang="zh-CN" altLang="en-US"/>
              <a:t>。</a:t>
            </a:r>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olidFill>
                  <a:schemeClr val="tx1">
                    <a:lumMod val="50000"/>
                    <a:lumOff val="50000"/>
                  </a:schemeClr>
                </a:solidFill>
                <a:sym typeface="+mn-ea"/>
              </a:rPr>
              <a:t>成年人最希望从工作中得到的东西：</a:t>
            </a:r>
            <a:r>
              <a:rPr lang="zh-CN" altLang="en-US">
                <a:sym typeface="+mn-ea"/>
              </a:rPr>
              <a:t>加入到让他们信任和钦佩的同事团队中，大家一起专注于完成一项伟大的任务。因此精英团队是硬要求，无法让人信任和钦佩的人，不能招进公司，这点在后面也有相关要求。</a:t>
            </a:r>
            <a:endParaRPr lang="zh-CN" altLang="en-US">
              <a:sym typeface="+mn-ea"/>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幻灯片图像占位符 1"/>
          <p:cNvSpPr>
            <a:spLocks noGrp="1" noRot="1" noChangeAspect="1" noTextEdit="1"/>
          </p:cNvSpPr>
          <p:nvPr>
            <p:ph type="sldImg"/>
          </p:nvPr>
        </p:nvSpPr>
        <p:spPr/>
      </p:sp>
      <p:sp>
        <p:nvSpPr>
          <p:cNvPr id="69635" name="备注占位符 2"/>
          <p:cNvSpPr>
            <a:spLocks noGrp="1"/>
          </p:cNvSpPr>
          <p:nvPr>
            <p:ph type="body" idx="1"/>
          </p:nvPr>
        </p:nvSpPr>
        <p:spPr>
          <a:xfrm>
            <a:off x="685800" y="4400550"/>
            <a:ext cx="5486400" cy="3600450"/>
          </a:xfrm>
          <a:prstGeom prst="rect">
            <a:avLst/>
          </a:prstGeom>
          <a:noFill/>
          <a:ln w="9525">
            <a:noFill/>
          </a:ln>
        </p:spPr>
        <p:txBody>
          <a:bodyPr/>
          <a:p>
            <a:pPr lvl="0"/>
            <a:endParaRPr lang="zh-CN" altLang="en-US" dirty="0"/>
          </a:p>
        </p:txBody>
      </p:sp>
      <p:sp>
        <p:nvSpPr>
          <p:cNvPr id="69636" name="日期占位符 3"/>
          <p:cNvSpPr txBox="1">
            <a:spLocks noGrp="1"/>
          </p:cNvSpPr>
          <p:nvPr>
            <p:ph type="dt" sz="half"/>
          </p:nvPr>
        </p:nvSpPr>
        <p:spPr>
          <a:xfrm>
            <a:off x="3884613" y="0"/>
            <a:ext cx="2971800" cy="457200"/>
          </a:xfrm>
          <a:prstGeom prst="rect">
            <a:avLst/>
          </a:prstGeom>
          <a:noFill/>
          <a:ln w="9525">
            <a:noFill/>
          </a:ln>
        </p:spPr>
        <p:txBody>
          <a:bodyPr/>
          <a:p>
            <a:pPr lvl="0" algn="r"/>
            <a:fld id="{BB962C8B-B14F-4D97-AF65-F5344CB8AC3E}" type="datetime1">
              <a:rPr lang="en-US" altLang="zh-CN" dirty="0"/>
            </a:fld>
            <a:endParaRPr lang="en-US" altLang="zh-CN" sz="1200" dirty="0"/>
          </a:p>
        </p:txBody>
      </p:sp>
      <p:sp>
        <p:nvSpPr>
          <p:cNvPr id="69637" name="灯片编号占位符 4"/>
          <p:cNvSpPr txBox="1">
            <a:spLocks noGrp="1"/>
          </p:cNvSpPr>
          <p:nvPr>
            <p:ph type="sldNum" sz="quarter"/>
          </p:nvPr>
        </p:nvSpPr>
        <p:spPr>
          <a:xfrm>
            <a:off x="3884613" y="8685213"/>
            <a:ext cx="2971800" cy="457200"/>
          </a:xfrm>
          <a:prstGeom prst="rect">
            <a:avLst/>
          </a:prstGeom>
          <a:noFill/>
          <a:ln w="9525">
            <a:noFill/>
          </a:ln>
        </p:spPr>
        <p:txBody>
          <a:bodyPr anchor="b"/>
          <a:p>
            <a:pPr lvl="0" algn="r"/>
            <a:fld id="{9A0DB2DC-4C9A-4742-B13C-FB6460FD3503}" type="slidenum">
              <a:rPr lang="en-US" altLang="zh-CN" dirty="0"/>
            </a:fld>
            <a:endParaRPr lang="en-US" altLang="zh-CN"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 Id="rId3" Type="http://schemas.openxmlformats.org/officeDocument/2006/relationships/tags" Target="../tags/tag1.xml"/><Relationship Id="rId2" Type="http://schemas.openxmlformats.org/officeDocument/2006/relationships/image" Target="../media/image1.jpeg"/><Relationship Id="rId12" Type="http://schemas.openxmlformats.org/officeDocument/2006/relationships/image" Target="../media/image4.png"/><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image" Target="../media/image2.jpeg"/><Relationship Id="rId2" Type="http://schemas.openxmlformats.org/officeDocument/2006/relationships/tags" Target="../tags/tag5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microsoft.com/office/2007/relationships/hdphoto" Target="../media/hdphoto1.wdp"/><Relationship Id="rId3" Type="http://schemas.openxmlformats.org/officeDocument/2006/relationships/image" Target="../media/image6.png"/><Relationship Id="rId2" Type="http://schemas.openxmlformats.org/officeDocument/2006/relationships/tags" Target="../tags/tag13.xml"/><Relationship Id="rId10" Type="http://schemas.openxmlformats.org/officeDocument/2006/relationships/tags" Target="../tags/tag19.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descr="cover19201080"/>
          <p:cNvPicPr>
            <a:picLocks noChangeAspect="1"/>
          </p:cNvPicPr>
          <p:nvPr userDrawn="1"/>
        </p:nvPicPr>
        <p:blipFill>
          <a:blip r:embed="rId2"/>
          <a:stretch>
            <a:fillRect/>
          </a:stretch>
        </p:blipFill>
        <p:spPr>
          <a:xfrm>
            <a:off x="0" y="-143510"/>
            <a:ext cx="10058400" cy="5657850"/>
          </a:xfrm>
          <a:prstGeom prst="rect">
            <a:avLst/>
          </a:prstGeom>
        </p:spPr>
      </p:pic>
      <p:pic>
        <p:nvPicPr>
          <p:cNvPr id="12" name="图片 11"/>
          <p:cNvPicPr>
            <a:picLocks noChangeAspect="1"/>
          </p:cNvPicPr>
          <p:nvPr userDrawn="1">
            <p:custDataLst>
              <p:tags r:id="rId3"/>
            </p:custDataLst>
          </p:nvPr>
        </p:nvPicPr>
        <p:blipFill rotWithShape="1">
          <a:blip r:embed="rId4" cstate="print">
            <a:extLst>
              <a:ext uri="{28A0092B-C50C-407E-A947-70E740481C1C}">
                <a14:useLocalDpi xmlns:a14="http://schemas.microsoft.com/office/drawing/2010/main" val="0"/>
              </a:ext>
            </a:extLst>
          </a:blip>
          <a:srcRect/>
          <a:stretch>
            <a:fillRect/>
          </a:stretch>
        </p:blipFill>
        <p:spPr>
          <a:xfrm>
            <a:off x="-1" y="-1"/>
            <a:ext cx="12192001" cy="3356993"/>
          </a:xfrm>
          <a:prstGeom prst="rect">
            <a:avLst/>
          </a:prstGeom>
        </p:spPr>
      </p:pic>
      <p:pic>
        <p:nvPicPr>
          <p:cNvPr id="2" name="图片 1"/>
          <p:cNvPicPr>
            <a:picLocks noChangeAspect="1"/>
          </p:cNvPicPr>
          <p:nvPr userDrawn="1"/>
        </p:nvPicPr>
        <p:blipFill>
          <a:blip r:embed="rId5">
            <a:grayscl/>
          </a:blip>
          <a:stretch>
            <a:fillRect/>
          </a:stretch>
        </p:blipFill>
        <p:spPr>
          <a:xfrm>
            <a:off x="0" y="-143510"/>
            <a:ext cx="12191365" cy="6136005"/>
          </a:xfrm>
          <a:prstGeom prst="rect">
            <a:avLst/>
          </a:prstGeom>
        </p:spPr>
      </p:pic>
      <p:sp>
        <p:nvSpPr>
          <p:cNvPr id="13" name="矩形 12"/>
          <p:cNvSpPr/>
          <p:nvPr userDrawn="1">
            <p:custDataLst>
              <p:tags r:id="rId6"/>
            </p:custDataLst>
          </p:nvPr>
        </p:nvSpPr>
        <p:spPr>
          <a:xfrm>
            <a:off x="-1" y="3356992"/>
            <a:ext cx="12192001" cy="3501008"/>
          </a:xfrm>
          <a:prstGeom prst="rect">
            <a:avLst/>
          </a:prstGeom>
          <a:solidFill>
            <a:srgbClr val="009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1"/>
          <p:cNvSpPr>
            <a:spLocks noGrp="1"/>
          </p:cNvSpPr>
          <p:nvPr>
            <p:ph type="ctrTitle" hasCustomPrompt="1"/>
            <p:custDataLst>
              <p:tags r:id="rId7"/>
            </p:custDataLst>
          </p:nvPr>
        </p:nvSpPr>
        <p:spPr>
          <a:xfrm>
            <a:off x="1415480" y="4509120"/>
            <a:ext cx="7776864" cy="1147027"/>
          </a:xfrm>
        </p:spPr>
        <p:txBody>
          <a:bodyPr anchor="b">
            <a:normAutofit/>
          </a:bodyPr>
          <a:lstStyle>
            <a:lvl1pPr algn="l">
              <a:defRPr sz="5400" b="0">
                <a:solidFill>
                  <a:schemeClr val="bg1"/>
                </a:solidFill>
              </a:defRPr>
            </a:lvl1pPr>
          </a:lstStyle>
          <a:p>
            <a:r>
              <a:rPr lang="zh-CN" altLang="en-US" dirty="0"/>
              <a:t>单击此处编辑标题</a:t>
            </a:r>
            <a:endParaRPr lang="zh-CN" altLang="en-US" dirty="0"/>
          </a:p>
        </p:txBody>
      </p:sp>
      <p:sp>
        <p:nvSpPr>
          <p:cNvPr id="8" name="副标题 2"/>
          <p:cNvSpPr>
            <a:spLocks noGrp="1"/>
          </p:cNvSpPr>
          <p:nvPr>
            <p:ph type="subTitle" idx="1"/>
            <p:custDataLst>
              <p:tags r:id="rId8"/>
            </p:custDataLst>
          </p:nvPr>
        </p:nvSpPr>
        <p:spPr>
          <a:xfrm>
            <a:off x="1415480" y="5665789"/>
            <a:ext cx="7776864" cy="64353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9" name="日期占位符 3"/>
          <p:cNvSpPr>
            <a:spLocks noGrp="1"/>
          </p:cNvSpPr>
          <p:nvPr>
            <p:ph type="dt" sz="half" idx="10"/>
            <p:custDataLst>
              <p:tags r:id="rId9"/>
            </p:custDataLst>
          </p:nvPr>
        </p:nvSpPr>
        <p:spPr>
          <a:xfrm>
            <a:off x="838200" y="6356350"/>
            <a:ext cx="2743200" cy="365125"/>
          </a:xfrm>
        </p:spPr>
        <p:txBody>
          <a:bodyPr>
            <a:normAutofit/>
          </a:body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11"/>
            <p:custDataLst>
              <p:tags r:id="rId10"/>
            </p:custDataLst>
          </p:nvPr>
        </p:nvSpPr>
        <p:spPr>
          <a:xfrm>
            <a:off x="4038600" y="6356350"/>
            <a:ext cx="4114800" cy="365125"/>
          </a:xfrm>
        </p:spPr>
        <p:txBody>
          <a:bodyPr>
            <a:normAutofit/>
          </a:bodyPr>
          <a:lstStyle/>
          <a:p>
            <a:endParaRPr lang="zh-CN" altLang="en-US"/>
          </a:p>
        </p:txBody>
      </p:sp>
      <p:sp>
        <p:nvSpPr>
          <p:cNvPr id="11" name="灯片编号占位符 5"/>
          <p:cNvSpPr>
            <a:spLocks noGrp="1"/>
          </p:cNvSpPr>
          <p:nvPr>
            <p:ph type="sldNum" sz="quarter" idx="12"/>
            <p:custDataLst>
              <p:tags r:id="rId11"/>
            </p:custDataLst>
          </p:nvPr>
        </p:nvSpPr>
        <p:spPr>
          <a:xfrm>
            <a:off x="9448165" y="6492875"/>
            <a:ext cx="2743200" cy="365125"/>
          </a:xfrm>
        </p:spPr>
        <p:txBody>
          <a:bodyPr>
            <a:normAutofit/>
          </a:bodyPr>
          <a:lstStyle>
            <a:lvl1pPr algn="r">
              <a:defRPr/>
            </a:lvl1pPr>
          </a:lstStyle>
          <a:p>
            <a:fld id="{565CE74E-AB26-4998-AD42-012C4C1AD076}" type="slidenum">
              <a:rPr lang="zh-CN" altLang="en-US" smtClean="0"/>
            </a:fld>
            <a:endParaRPr lang="zh-CN" altLang="en-US"/>
          </a:p>
        </p:txBody>
      </p:sp>
      <p:sp>
        <p:nvSpPr>
          <p:cNvPr id="15" name="圆角矩形 14"/>
          <p:cNvSpPr/>
          <p:nvPr userDrawn="1"/>
        </p:nvSpPr>
        <p:spPr>
          <a:xfrm>
            <a:off x="1415415" y="2381885"/>
            <a:ext cx="2033270" cy="20332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pic>
        <p:nvPicPr>
          <p:cNvPr id="6" name="图片 5" descr="52831553517513_.pic"/>
          <p:cNvPicPr>
            <a:picLocks noChangeAspect="1"/>
          </p:cNvPicPr>
          <p:nvPr userDrawn="1"/>
        </p:nvPicPr>
        <p:blipFill>
          <a:blip r:embed="rId12"/>
          <a:stretch>
            <a:fillRect/>
          </a:stretch>
        </p:blipFill>
        <p:spPr>
          <a:xfrm>
            <a:off x="1058545" y="1992630"/>
            <a:ext cx="2747010" cy="2809875"/>
          </a:xfrm>
          <a:prstGeom prst="rect">
            <a:avLst/>
          </a:prstGeom>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009AD9"/>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a:off x="-1" y="-1"/>
            <a:ext cx="12192001" cy="3356993"/>
          </a:xfrm>
          <a:prstGeom prst="rect">
            <a:avLst/>
          </a:prstGeom>
        </p:spPr>
      </p:pic>
      <p:sp>
        <p:nvSpPr>
          <p:cNvPr id="16" name="矩形 15"/>
          <p:cNvSpPr/>
          <p:nvPr>
            <p:custDataLst>
              <p:tags r:id="rId4"/>
            </p:custDataLst>
          </p:nvPr>
        </p:nvSpPr>
        <p:spPr>
          <a:xfrm>
            <a:off x="-1" y="3356992"/>
            <a:ext cx="12192001" cy="3501008"/>
          </a:xfrm>
          <a:prstGeom prst="rect">
            <a:avLst/>
          </a:prstGeom>
          <a:solidFill>
            <a:srgbClr val="009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日期占位符 3"/>
          <p:cNvSpPr>
            <a:spLocks noGrp="1"/>
          </p:cNvSpPr>
          <p:nvPr>
            <p:ph type="dt" sz="half" idx="10"/>
            <p:custDataLst>
              <p:tags r:id="rId5"/>
            </p:custDataLst>
          </p:nvPr>
        </p:nvSpPr>
        <p:spPr>
          <a:xfrm>
            <a:off x="838200" y="6356350"/>
            <a:ext cx="2743200" cy="365125"/>
          </a:xfrm>
        </p:spPr>
        <p:txBody>
          <a:bodyPr/>
          <a:lstStyle/>
          <a:p>
            <a:fld id="{D997B5FA-0921-464F-AAE1-844C04324D75}" type="datetimeFigureOut">
              <a:rPr lang="zh-CN" altLang="en-US" smtClean="0"/>
            </a:fld>
            <a:endParaRPr lang="zh-CN" altLang="en-US" dirty="0"/>
          </a:p>
        </p:txBody>
      </p:sp>
      <p:sp>
        <p:nvSpPr>
          <p:cNvPr id="14" name="页脚占位符 4"/>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15" name="灯片编号占位符 5"/>
          <p:cNvSpPr>
            <a:spLocks noGrp="1"/>
          </p:cNvSpPr>
          <p:nvPr>
            <p:ph type="sldNum" sz="quarter" idx="12"/>
            <p:custDataLst>
              <p:tags r:id="rId7"/>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2" name="标题 1"/>
          <p:cNvSpPr>
            <a:spLocks noGrp="1"/>
          </p:cNvSpPr>
          <p:nvPr>
            <p:ph type="title" hasCustomPrompt="1"/>
            <p:custDataLst>
              <p:tags r:id="rId8"/>
            </p:custDataLst>
          </p:nvPr>
        </p:nvSpPr>
        <p:spPr>
          <a:xfrm>
            <a:off x="2711624" y="3922084"/>
            <a:ext cx="6768752" cy="1404435"/>
          </a:xfrm>
        </p:spPr>
        <p:txBody>
          <a:bodyPr anchor="b" anchorCtr="0">
            <a:normAutofit/>
          </a:bodyPr>
          <a:lstStyle>
            <a:lvl1pPr algn="ctr">
              <a:defRPr sz="6600" b="0">
                <a:solidFill>
                  <a:schemeClr val="bg1"/>
                </a:solidFill>
              </a:defRPr>
            </a:lvl1pPr>
          </a:lstStyle>
          <a:p>
            <a:r>
              <a:rPr lang="zh-CN" altLang="en-US" dirty="0"/>
              <a:t>编辑标题</a:t>
            </a:r>
            <a:endParaRPr lang="zh-CN" altLang="en-US" dirty="0"/>
          </a:p>
        </p:txBody>
      </p:sp>
      <p:sp>
        <p:nvSpPr>
          <p:cNvPr id="5" name="文本占位符 4"/>
          <p:cNvSpPr>
            <a:spLocks noGrp="1"/>
          </p:cNvSpPr>
          <p:nvPr>
            <p:ph type="body" sz="quarter" idx="14" hasCustomPrompt="1"/>
            <p:custDataLst>
              <p:tags r:id="rId9"/>
            </p:custDataLst>
          </p:nvPr>
        </p:nvSpPr>
        <p:spPr>
          <a:xfrm>
            <a:off x="2711450" y="5399088"/>
            <a:ext cx="6769100" cy="957262"/>
          </a:xfrm>
        </p:spPr>
        <p:txBody>
          <a:bodyPr>
            <a:normAutofit/>
          </a:bodyPr>
          <a:lstStyle>
            <a:lvl1pPr marL="0" indent="0" algn="ctr">
              <a:buNone/>
              <a:defRPr sz="3600">
                <a:solidFill>
                  <a:schemeClr val="bg1"/>
                </a:solidFill>
              </a:defRPr>
            </a:lvl1pPr>
          </a:lstStyle>
          <a:p>
            <a:pPr lvl="0"/>
            <a:r>
              <a:rPr lang="zh-CN" altLang="en-US" dirty="0"/>
              <a:t>单机此处编辑标题</a:t>
            </a:r>
            <a:endParaRPr lang="zh-CN" alt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1295400" y="6364605"/>
            <a:ext cx="2743200" cy="365125"/>
          </a:xfrm>
        </p:spPr>
        <p:txBody>
          <a:bodyPr/>
          <a:p>
            <a:pPr marL="0" marR="0" lvl="0" indent="0" algn="l" defTabSz="914400" rtl="0" eaLnBrk="0" fontAlgn="base" latinLnBrk="0" hangingPunct="0">
              <a:lnSpc>
                <a:spcPct val="100000"/>
              </a:lnSpc>
              <a:spcBef>
                <a:spcPct val="0"/>
              </a:spcBef>
              <a:spcAft>
                <a:spcPct val="0"/>
              </a:spcAft>
              <a:buClrTx/>
              <a:buSzTx/>
              <a:buFontTx/>
              <a:buNone/>
              <a:defRPr/>
            </a:pPr>
            <a:fld id="{ED6DFD4A-984D-4E5F-951F-5CEFCB6E1C28}" type="datetime1">
              <a:rPr kumimoji="0" lang="zh-CN" altLang="en-US" sz="1200" b="0" i="0" u="none" strike="noStrike" kern="1200" cap="none" spc="0" normalizeH="0" baseline="0" noProof="0">
                <a:ln>
                  <a:noFill/>
                </a:ln>
                <a:solidFill>
                  <a:srgbClr val="898989"/>
                </a:solidFill>
                <a:effectLst/>
                <a:uLnTx/>
                <a:uFillTx/>
                <a:latin typeface="Calibri" panose="020F0702030404030204" pitchFamily="34" charset="0"/>
                <a:ea typeface="宋体" panose="02010600030101010101" charset="-122"/>
                <a:cs typeface="+mn-cs"/>
                <a:sym typeface="MS PGothic" panose="020B0600070205080204" pitchFamily="34" charset="-128"/>
              </a:rPr>
            </a:fld>
            <a:endParaRPr kumimoji="0" lang="en-US" sz="1800" b="0" i="0" u="none" strike="noStrike" kern="1200" cap="none" spc="0" normalizeH="0" baseline="0" noProof="0">
              <a:ln>
                <a:noFill/>
              </a:ln>
              <a:solidFill>
                <a:schemeClr val="tx1"/>
              </a:solidFill>
              <a:effectLst/>
              <a:uLnTx/>
              <a:uFillTx/>
              <a:latin typeface="Calibri" panose="020F0702030404030204" pitchFamily="34" charset="0"/>
              <a:ea typeface="宋体" panose="02010600030101010101" charset="-122"/>
              <a:cs typeface="+mn-cs"/>
              <a:sym typeface="Arial" panose="020B0604020202090204" pitchFamily="34" charset="0"/>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702030404030204" pitchFamily="34" charset="0"/>
              <a:ea typeface="宋体" panose="02010600030101010101" charset="-122"/>
              <a:cs typeface="+mn-cs"/>
              <a:sym typeface="MS PGothic" panose="020B0600070205080204" pitchFamily="34" charset="-128"/>
            </a:endParaRPr>
          </a:p>
        </p:txBody>
      </p:sp>
      <p:sp>
        <p:nvSpPr>
          <p:cNvPr id="5" name="灯片编号占位符 4"/>
          <p:cNvSpPr>
            <a:spLocks noGrp="1"/>
          </p:cNvSpPr>
          <p:nvPr>
            <p:ph type="sldNum" sz="quarter" idx="12"/>
          </p:nvPr>
        </p:nvSpPr>
        <p:spPr>
          <a:xfrm>
            <a:off x="9419590" y="6512560"/>
            <a:ext cx="2743200" cy="365125"/>
          </a:xfrm>
        </p:spPr>
        <p:txBody>
          <a:bodyPr/>
          <a:p>
            <a:pPr marL="0" marR="0" lvl="0" indent="0" algn="r" defTabSz="914400" rtl="0" eaLnBrk="0" fontAlgn="base" latinLnBrk="0" hangingPunct="0">
              <a:lnSpc>
                <a:spcPct val="100000"/>
              </a:lnSpc>
              <a:spcBef>
                <a:spcPct val="0"/>
              </a:spcBef>
              <a:spcAft>
                <a:spcPct val="0"/>
              </a:spcAft>
              <a:buClrTx/>
              <a:buSzTx/>
              <a:buFontTx/>
              <a:buNone/>
              <a:defRPr/>
            </a:pPr>
            <a:fld id="{963D87EE-C7F4-429B-AD57-8DBAC14B663E}" type="slidenum">
              <a:rPr kumimoji="0" lang="zh-CN" altLang="en-US" sz="1200" b="0" i="0" u="none" strike="noStrike" kern="1200" cap="none" spc="0" normalizeH="0" baseline="0" noProof="0">
                <a:ln>
                  <a:noFill/>
                </a:ln>
                <a:solidFill>
                  <a:srgbClr val="898989"/>
                </a:solidFill>
                <a:effectLst/>
                <a:uLnTx/>
                <a:uFillTx/>
                <a:latin typeface="Calibri" panose="020F0702030404030204" pitchFamily="34" charset="0"/>
                <a:ea typeface="宋体" panose="02010600030101010101" charset="-122"/>
                <a:cs typeface="+mn-cs"/>
                <a:sym typeface="MS PGothic" panose="020B0600070205080204" pitchFamily="34" charset="-128"/>
              </a:rPr>
            </a:fld>
            <a:endParaRPr kumimoji="0" lang="en-US" altLang="zh-CN" sz="1800" b="0" i="0" u="none" strike="noStrike" kern="1200" cap="none" spc="0" normalizeH="0" baseline="0" noProof="0">
              <a:ln>
                <a:noFill/>
              </a:ln>
              <a:solidFill>
                <a:schemeClr val="tx1"/>
              </a:solidFill>
              <a:effectLst/>
              <a:uLnTx/>
              <a:uFillTx/>
              <a:latin typeface="Calibri" panose="020F0702030404030204" pitchFamily="34" charset="0"/>
              <a:ea typeface="宋体" panose="02010600030101010101" charset="-122"/>
              <a:cs typeface="+mn-cs"/>
              <a:sym typeface="Arial" panose="020B0604020202090204" pitchFamily="34" charset="0"/>
            </a:endParaRPr>
          </a:p>
        </p:txBody>
      </p:sp>
      <p:pic>
        <p:nvPicPr>
          <p:cNvPr id="1031" name="Picture 2" descr="http://www.wineskinsentertainment.com/images/Netflix_4C_White_Logo.gif"/>
          <p:cNvPicPr>
            <a:picLocks noChangeAspect="1"/>
          </p:cNvPicPr>
          <p:nvPr userDrawn="1"/>
        </p:nvPicPr>
        <p:blipFill>
          <a:blip r:embed="rId2"/>
          <a:stretch>
            <a:fillRect/>
          </a:stretch>
        </p:blipFill>
        <p:spPr>
          <a:xfrm>
            <a:off x="152400" y="6234113"/>
            <a:ext cx="1066800" cy="495300"/>
          </a:xfrm>
          <a:prstGeom prst="rect">
            <a:avLst/>
          </a:prstGeom>
          <a:noFill/>
          <a:ln w="9525">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chor="ctr" anchorCtr="0">
            <a:normAutofit/>
          </a:bodyPr>
          <a:lstStyle>
            <a:lvl1pPr>
              <a:defRPr sz="4000"/>
            </a:lvl1p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1">
              <a:rPr lang="zh-CN" altLang="en-US" smtClean="0"/>
            </a:fld>
            <a:endParaRPr lang="zh-CN" altLang="en-US" dirty="0"/>
          </a:p>
        </p:txBody>
      </p:sp>
      <p:sp>
        <p:nvSpPr>
          <p:cNvPr id="5" name="页脚占位符 4"/>
          <p:cNvSpPr>
            <a:spLocks noGrp="1"/>
          </p:cNvSpPr>
          <p:nvPr>
            <p:ph type="ftr" sz="quarter" idx="11"/>
            <p:custDataLst>
              <p:tags r:id="rId5"/>
            </p:custDataLst>
          </p:nvPr>
        </p:nvSpPr>
        <p:spPr/>
        <p:txBody>
          <a:bodyPr/>
          <a:lstStyle/>
          <a:p>
            <a:endParaRPr lang="zh-CN" altLang="en-US" dirty="0"/>
          </a:p>
        </p:txBody>
      </p:sp>
      <p:sp>
        <p:nvSpPr>
          <p:cNvPr id="6" name="灯片编号占位符 5"/>
          <p:cNvSpPr>
            <a:spLocks noGrp="1"/>
          </p:cNvSpPr>
          <p:nvPr>
            <p:ph type="sldNum" sz="quarter" idx="12"/>
            <p:custDataLst>
              <p:tags r:id="rId6"/>
            </p:custDataLst>
          </p:nvPr>
        </p:nvSpPr>
        <p:spPr>
          <a:xfrm>
            <a:off x="9434830" y="6501130"/>
            <a:ext cx="2743200" cy="365125"/>
          </a:xfrm>
        </p:spPr>
        <p:txBody>
          <a:bodyPr/>
          <a:lstStyle>
            <a:lvl1pPr algn="r">
              <a:defRPr>
                <a:solidFill>
                  <a:schemeClr val="tx1"/>
                </a:solidFill>
              </a:defRPr>
            </a:lvl1pPr>
          </a:lstStyle>
          <a:p>
            <a:fld id="{49AE70B2-8BF9-45C0-BB95-33D1B9D3A854}" type="slidenum">
              <a:rPr lang="zh-CN" altLang="en-US" smtClean="0"/>
            </a:fld>
            <a:endParaRPr lang="zh-CN" altLang="en-US"/>
          </a:p>
        </p:txBody>
      </p:sp>
      <p:pic>
        <p:nvPicPr>
          <p:cNvPr id="7" name="图片 6" descr="SUNBOW反白"/>
          <p:cNvPicPr>
            <a:picLocks noChangeAspect="1"/>
          </p:cNvPicPr>
          <p:nvPr userDrawn="1"/>
        </p:nvPicPr>
        <p:blipFill>
          <a:blip r:embed="rId7"/>
          <a:stretch>
            <a:fillRect/>
          </a:stretch>
        </p:blipFill>
        <p:spPr>
          <a:xfrm>
            <a:off x="4683125" y="3239770"/>
            <a:ext cx="2825750" cy="377825"/>
          </a:xfrm>
          <a:prstGeom prst="rect">
            <a:avLst/>
          </a:prstGeom>
        </p:spPr>
      </p:pic>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a:xfrm>
            <a:off x="2423591" y="2180862"/>
            <a:ext cx="2308803" cy="2304256"/>
          </a:xfrm>
          <a:prstGeom prst="rect">
            <a:avLst/>
          </a:prstGeom>
        </p:spPr>
      </p:pic>
      <p:sp>
        <p:nvSpPr>
          <p:cNvPr id="8" name="矩形 7"/>
          <p:cNvSpPr/>
          <p:nvPr userDrawn="1">
            <p:custDataLst>
              <p:tags r:id="rId5"/>
            </p:custDataLst>
          </p:nvPr>
        </p:nvSpPr>
        <p:spPr>
          <a:xfrm>
            <a:off x="4252342" y="3717032"/>
            <a:ext cx="1344149" cy="1344149"/>
          </a:xfrm>
          <a:prstGeom prst="rect">
            <a:avLst/>
          </a:prstGeom>
          <a:solidFill>
            <a:srgbClr val="009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6"/>
            </p:custDataLst>
          </p:nvPr>
        </p:nvSpPr>
        <p:spPr>
          <a:xfrm>
            <a:off x="5087888" y="1598642"/>
            <a:ext cx="5336158" cy="1254095"/>
          </a:xfrm>
        </p:spPr>
        <p:txBody>
          <a:bodyPr anchor="b">
            <a:normAutofit/>
          </a:bodyPr>
          <a:lstStyle>
            <a:lvl1pPr algn="l">
              <a:defRPr sz="4800" b="1"/>
            </a:lvl1pPr>
          </a:lstStyle>
          <a:p>
            <a:r>
              <a:rPr lang="zh-CN" altLang="en-US" dirty="0"/>
              <a:t>单击此处编辑标题</a:t>
            </a:r>
            <a:endParaRPr lang="zh-CN" altLang="en-US" dirty="0"/>
          </a:p>
        </p:txBody>
      </p:sp>
      <p:sp>
        <p:nvSpPr>
          <p:cNvPr id="3" name="文本占位符 2"/>
          <p:cNvSpPr>
            <a:spLocks noGrp="1"/>
          </p:cNvSpPr>
          <p:nvPr>
            <p:ph type="body" idx="1"/>
            <p:custDataLst>
              <p:tags r:id="rId7"/>
            </p:custDataLst>
          </p:nvPr>
        </p:nvSpPr>
        <p:spPr>
          <a:xfrm>
            <a:off x="5087888" y="2897309"/>
            <a:ext cx="5336158" cy="747715"/>
          </a:xfrm>
        </p:spPr>
        <p:txBody>
          <a:bodyPr>
            <a:normAutofit/>
          </a:bodyPr>
          <a:lstStyle>
            <a:lvl1pPr marL="0" indent="0" algn="l">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9" name="灯片编号占位符 8"/>
          <p:cNvSpPr>
            <a:spLocks noGrp="1"/>
          </p:cNvSpPr>
          <p:nvPr>
            <p:ph type="sldNum" sz="quarter" idx="12"/>
            <p:custDataLst>
              <p:tags r:id="rId10"/>
            </p:custDataLst>
          </p:nvPr>
        </p:nvSpPr>
        <p:spPr>
          <a:xfrm>
            <a:off x="9455785" y="6480810"/>
            <a:ext cx="2743200" cy="365125"/>
          </a:xfrm>
        </p:spPr>
        <p:txBody>
          <a:bodyPr/>
          <a:lstStyle>
            <a:lvl1pPr algn="r">
              <a:defRPr>
                <a:solidFill>
                  <a:schemeClr val="tx1"/>
                </a:solidFill>
              </a:defRPr>
            </a:lvl1p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91440" tIns="45720" rIns="91440" bIns="45720" rtlCol="0" anchor="ctr" anchorCtr="0">
            <a:normAutofit/>
          </a:bodyPr>
          <a:lstStyle>
            <a:lvl1pPr>
              <a:defRPr lang="zh-CN" altLang="en-US" sz="4000"/>
            </a:lvl1p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8" name="灯片编号占位符 7"/>
          <p:cNvSpPr>
            <a:spLocks noGrp="1"/>
          </p:cNvSpPr>
          <p:nvPr>
            <p:ph type="sldNum" sz="quarter" idx="12"/>
            <p:custDataLst>
              <p:tags r:id="rId7"/>
            </p:custDataLst>
          </p:nvPr>
        </p:nvSpPr>
        <p:spPr>
          <a:xfrm>
            <a:off x="9434830" y="6480810"/>
            <a:ext cx="2743200" cy="365125"/>
          </a:xfrm>
        </p:spPr>
        <p:txBody>
          <a:bodyPr/>
          <a:lstStyle>
            <a:lvl1pPr algn="r">
              <a:defRPr>
                <a:solidFill>
                  <a:schemeClr val="tx1"/>
                </a:solidFill>
              </a:defRPr>
            </a:lvl1p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vert="horz" lIns="91440" tIns="45720" rIns="91440" bIns="45720" rtlCol="0" anchor="ctr" anchorCtr="0">
            <a:normAutofit/>
          </a:bodyPr>
          <a:lstStyle>
            <a:lvl1pPr>
              <a:defRPr lang="zh-CN" altLang="en-US" sz="4000"/>
            </a:lvl1pPr>
          </a:lstStyle>
          <a:p>
            <a:pPr lvl="0"/>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10" name="灯片编号占位符 9"/>
          <p:cNvSpPr>
            <a:spLocks noGrp="1"/>
          </p:cNvSpPr>
          <p:nvPr>
            <p:ph type="sldNum" sz="quarter" idx="12"/>
            <p:custDataLst>
              <p:tags r:id="rId9"/>
            </p:custDataLst>
          </p:nvPr>
        </p:nvSpPr>
        <p:spPr>
          <a:xfrm>
            <a:off x="9269730" y="6542405"/>
            <a:ext cx="2743200" cy="365125"/>
          </a:xfrm>
        </p:spPr>
        <p:txBody>
          <a:bodyPr/>
          <a:lstStyle>
            <a:lvl1pPr algn="r">
              <a:defRPr>
                <a:solidFill>
                  <a:schemeClr val="tx1"/>
                </a:solidFill>
              </a:defRPr>
            </a:lvl1p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3" name="日期占位符 3"/>
          <p:cNvSpPr>
            <a:spLocks noGrp="1"/>
          </p:cNvSpPr>
          <p:nvPr>
            <p:ph type="dt" sz="half" idx="10"/>
            <p:custDataLst>
              <p:tags r:id="rId2"/>
            </p:custDataLst>
          </p:nvPr>
        </p:nvSpPr>
        <p:spPr>
          <a:xfrm>
            <a:off x="838200" y="6356350"/>
            <a:ext cx="2743200" cy="365125"/>
          </a:xfrm>
        </p:spPr>
        <p:txBody>
          <a:bodyPr/>
          <a:lstStyle/>
          <a:p>
            <a:fld id="{D997B5FA-0921-464F-AAE1-844C04324D75}" type="datetimeFigureOut">
              <a:rPr lang="zh-CN" altLang="en-US" smtClean="0"/>
            </a:fld>
            <a:endParaRPr lang="zh-CN" altLang="en-US" dirty="0"/>
          </a:p>
        </p:txBody>
      </p:sp>
      <p:sp>
        <p:nvSpPr>
          <p:cNvPr id="14" name="页脚占位符 4"/>
          <p:cNvSpPr>
            <a:spLocks noGrp="1"/>
          </p:cNvSpPr>
          <p:nvPr>
            <p:ph type="ftr" sz="quarter" idx="11"/>
            <p:custDataLst>
              <p:tags r:id="rId3"/>
            </p:custDataLst>
          </p:nvPr>
        </p:nvSpPr>
        <p:spPr>
          <a:xfrm>
            <a:off x="4038600" y="6356350"/>
            <a:ext cx="4114800" cy="365125"/>
          </a:xfrm>
        </p:spPr>
        <p:txBody>
          <a:bodyPr/>
          <a:lstStyle/>
          <a:p>
            <a:endParaRPr lang="zh-CN" altLang="en-US"/>
          </a:p>
        </p:txBody>
      </p:sp>
      <p:sp>
        <p:nvSpPr>
          <p:cNvPr id="3" name="标题 2"/>
          <p:cNvSpPr>
            <a:spLocks noGrp="1"/>
          </p:cNvSpPr>
          <p:nvPr>
            <p:ph type="title"/>
            <p:custDataLst>
              <p:tags r:id="rId4"/>
            </p:custDataLst>
          </p:nvPr>
        </p:nvSpPr>
        <p:spPr/>
        <p:txBody>
          <a:bodyPr/>
          <a:lstStyle/>
          <a:p>
            <a:r>
              <a:rPr lang="zh-CN" altLang="en-US"/>
              <a:t>单击此处编辑母版标题样式</a:t>
            </a:r>
            <a:endParaRPr lang="zh-CN" altLang="en-US"/>
          </a:p>
        </p:txBody>
      </p:sp>
      <p:sp>
        <p:nvSpPr>
          <p:cNvPr id="6" name="灯片编号占位符 5"/>
          <p:cNvSpPr>
            <a:spLocks noGrp="1"/>
          </p:cNvSpPr>
          <p:nvPr>
            <p:ph type="sldNum" sz="quarter" idx="12"/>
            <p:custDataLst>
              <p:tags r:id="rId5"/>
            </p:custDataLst>
          </p:nvPr>
        </p:nvSpPr>
        <p:spPr>
          <a:xfrm>
            <a:off x="9269730" y="6542405"/>
            <a:ext cx="2743200" cy="365125"/>
          </a:xfrm>
        </p:spPr>
        <p:txBody>
          <a:bodyPr/>
          <a:lstStyle>
            <a:lvl1pPr algn="r">
              <a:defRPr>
                <a:solidFill>
                  <a:schemeClr val="tx1"/>
                </a:solidFill>
              </a:defRPr>
            </a:lvl1p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custDataLst>
              <p:tags r:id="rId3"/>
            </p:custDataLst>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custDataLst>
              <p:tags r:id="rId3"/>
            </p:custDataLst>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8.GIF"/><Relationship Id="rId18" Type="http://schemas.openxmlformats.org/officeDocument/2006/relationships/tags" Target="../tags/tag68.xml"/><Relationship Id="rId17" Type="http://schemas.openxmlformats.org/officeDocument/2006/relationships/tags" Target="../tags/tag67.xml"/><Relationship Id="rId16" Type="http://schemas.openxmlformats.org/officeDocument/2006/relationships/tags" Target="../tags/tag66.xml"/><Relationship Id="rId15" Type="http://schemas.openxmlformats.org/officeDocument/2006/relationships/tags" Target="../tags/tag65.xml"/><Relationship Id="rId14" Type="http://schemas.openxmlformats.org/officeDocument/2006/relationships/tags" Target="../tags/tag64.xml"/><Relationship Id="rId13" Type="http://schemas.openxmlformats.org/officeDocument/2006/relationships/tags" Target="../tags/tag6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custDataLst>
              <p:tags r:id="rId15"/>
            </p:custDataLst>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custDataLst>
              <p:tags r:id="rId17"/>
            </p:custDataLst>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SUNBOW-LOGO蓝色网站版(曲线)"/>
          <p:cNvPicPr>
            <a:picLocks noChangeAspect="1"/>
          </p:cNvPicPr>
          <p:nvPr userDrawn="1"/>
        </p:nvPicPr>
        <p:blipFill>
          <a:blip r:embed="rId19"/>
          <a:srcRect b="15574"/>
          <a:stretch>
            <a:fillRect/>
          </a:stretch>
        </p:blipFill>
        <p:spPr>
          <a:xfrm>
            <a:off x="11082655" y="6397625"/>
            <a:ext cx="865505" cy="1784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hemeOverride" Target="../theme/themeOverride1.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hyperlink" Target="http://www.sunbowsmart.com" TargetMode="Externa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3.xml"/><Relationship Id="rId5" Type="http://schemas.openxmlformats.org/officeDocument/2006/relationships/themeOverride" Target="../theme/themeOverride5.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9" Type="http://schemas.openxmlformats.org/officeDocument/2006/relationships/notesSlide" Target="../notesSlides/notesSlide2.xml"/><Relationship Id="rId28" Type="http://schemas.openxmlformats.org/officeDocument/2006/relationships/slideLayout" Target="../slideLayouts/slideLayout11.xml"/><Relationship Id="rId27" Type="http://schemas.openxmlformats.org/officeDocument/2006/relationships/themeOverride" Target="../theme/themeOverride2.xml"/><Relationship Id="rId26" Type="http://schemas.openxmlformats.org/officeDocument/2006/relationships/tags" Target="../tags/tag99.xml"/><Relationship Id="rId25" Type="http://schemas.openxmlformats.org/officeDocument/2006/relationships/tags" Target="../tags/tag98.xml"/><Relationship Id="rId24" Type="http://schemas.openxmlformats.org/officeDocument/2006/relationships/tags" Target="../tags/tag97.xml"/><Relationship Id="rId23" Type="http://schemas.openxmlformats.org/officeDocument/2006/relationships/tags" Target="../tags/tag96.xml"/><Relationship Id="rId22" Type="http://schemas.openxmlformats.org/officeDocument/2006/relationships/tags" Target="../tags/tag95.xml"/><Relationship Id="rId21" Type="http://schemas.openxmlformats.org/officeDocument/2006/relationships/tags" Target="../tags/tag94.xml"/><Relationship Id="rId20" Type="http://schemas.openxmlformats.org/officeDocument/2006/relationships/tags" Target="../tags/tag93.xml"/><Relationship Id="rId2" Type="http://schemas.openxmlformats.org/officeDocument/2006/relationships/tags" Target="../tags/tag75.xml"/><Relationship Id="rId19" Type="http://schemas.openxmlformats.org/officeDocument/2006/relationships/tags" Target="../tags/tag92.xml"/><Relationship Id="rId18" Type="http://schemas.openxmlformats.org/officeDocument/2006/relationships/tags" Target="../tags/tag91.xml"/><Relationship Id="rId17" Type="http://schemas.openxmlformats.org/officeDocument/2006/relationships/tags" Target="../tags/tag90.xml"/><Relationship Id="rId16" Type="http://schemas.openxmlformats.org/officeDocument/2006/relationships/tags" Target="../tags/tag89.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tags" Target="../tags/tag7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3.xml"/><Relationship Id="rId5" Type="http://schemas.openxmlformats.org/officeDocument/2006/relationships/themeOverride" Target="../theme/themeOverride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3.xml"/><Relationship Id="rId5" Type="http://schemas.openxmlformats.org/officeDocument/2006/relationships/themeOverride" Target="../theme/themeOverride3.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slideLayout" Target="../slideLayouts/slideLayout3.xml"/><Relationship Id="rId5" Type="http://schemas.openxmlformats.org/officeDocument/2006/relationships/themeOverride" Target="../theme/themeOverride7.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slideLayout" Target="../slideLayouts/slideLayout3.xml"/><Relationship Id="rId5" Type="http://schemas.openxmlformats.org/officeDocument/2006/relationships/themeOverride" Target="../theme/themeOverride8.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7" Type="http://schemas.openxmlformats.org/officeDocument/2006/relationships/notesSlide" Target="../notesSlides/notesSlide50.xml"/><Relationship Id="rId6" Type="http://schemas.openxmlformats.org/officeDocument/2006/relationships/slideLayout" Target="../slideLayouts/slideLayout3.xml"/><Relationship Id="rId5" Type="http://schemas.openxmlformats.org/officeDocument/2006/relationships/themeOverride" Target="../theme/themeOverride9.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7" Type="http://schemas.openxmlformats.org/officeDocument/2006/relationships/notesSlide" Target="../notesSlides/notesSlide55.xml"/><Relationship Id="rId6" Type="http://schemas.openxmlformats.org/officeDocument/2006/relationships/slideLayout" Target="../slideLayouts/slideLayout3.xml"/><Relationship Id="rId5" Type="http://schemas.openxmlformats.org/officeDocument/2006/relationships/themeOverride" Target="../theme/themeOverride10.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tags" Target="../tags/tag13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3.xml"/><Relationship Id="rId5" Type="http://schemas.openxmlformats.org/officeDocument/2006/relationships/themeOverride" Target="../theme/themeOverride4.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728470" y="4519295"/>
            <a:ext cx="9062720" cy="1146810"/>
          </a:xfrm>
        </p:spPr>
        <p:txBody>
          <a:bodyPr>
            <a:normAutofit/>
          </a:bodyPr>
          <a:lstStyle/>
          <a:p>
            <a:pPr algn="ctr"/>
            <a:r>
              <a:rPr lang="zh-CN" altLang="en-US" sz="6000" dirty="0">
                <a:sym typeface="+mn-ea"/>
              </a:rPr>
              <a:t>自由与责任</a:t>
            </a:r>
            <a:endParaRPr lang="zh-CN" altLang="en-US" sz="6000" dirty="0">
              <a:sym typeface="+mn-ea"/>
            </a:endParaRPr>
          </a:p>
        </p:txBody>
      </p:sp>
      <p:sp>
        <p:nvSpPr>
          <p:cNvPr id="3" name="副标题 2"/>
          <p:cNvSpPr>
            <a:spLocks noGrp="1"/>
          </p:cNvSpPr>
          <p:nvPr>
            <p:ph type="subTitle" idx="1"/>
            <p:custDataLst>
              <p:tags r:id="rId2"/>
            </p:custDataLst>
          </p:nvPr>
        </p:nvSpPr>
        <p:spPr>
          <a:xfrm>
            <a:off x="1859280" y="5846445"/>
            <a:ext cx="9389745" cy="605155"/>
          </a:xfrm>
        </p:spPr>
        <p:txBody>
          <a:bodyPr>
            <a:normAutofit/>
          </a:bodyPr>
          <a:lstStyle/>
          <a:p>
            <a:pPr algn="r">
              <a:lnSpc>
                <a:spcPct val="120000"/>
              </a:lnSpc>
            </a:pPr>
            <a:r>
              <a:rPr lang="en-US" sz="2800" dirty="0" smtClean="0">
                <a:solidFill>
                  <a:schemeClr val="bg1"/>
                </a:solidFill>
                <a:latin typeface="微软雅黑" panose="020B0503020204020204" charset="-122"/>
                <a:ea typeface="微软雅黑" panose="020B0503020204020204" charset="-122"/>
                <a:sym typeface="+mn-ea"/>
              </a:rPr>
              <a:t>——</a:t>
            </a:r>
            <a:r>
              <a:rPr lang="zh-CN" altLang="en-US" sz="2800" dirty="0" smtClean="0">
                <a:solidFill>
                  <a:schemeClr val="bg1"/>
                </a:solidFill>
                <a:latin typeface="微软雅黑" panose="020B0503020204020204" charset="-122"/>
                <a:ea typeface="微软雅黑" panose="020B0503020204020204" charset="-122"/>
                <a:sym typeface="+mn-ea"/>
              </a:rPr>
              <a:t>《</a:t>
            </a:r>
            <a:r>
              <a:rPr lang="zh-CN" sz="2800" dirty="0" smtClean="0">
                <a:solidFill>
                  <a:schemeClr val="bg1"/>
                </a:solidFill>
                <a:latin typeface="微软雅黑" panose="020B0503020204020204" charset="-122"/>
                <a:ea typeface="微软雅黑" panose="020B0503020204020204" charset="-122"/>
                <a:sym typeface="+mn-ea"/>
              </a:rPr>
              <a:t>奈飞文化手册》学习指南</a:t>
            </a:r>
            <a:endParaRPr lang="zh-CN" altLang="en-US" sz="2800" dirty="0">
              <a:solidFill>
                <a:schemeClr val="tx1"/>
              </a:solidFill>
              <a:ea typeface="微软雅黑" panose="020B0503020204020204" charset="-122"/>
            </a:endParaRPr>
          </a:p>
          <a:p>
            <a:pPr algn="ctr">
              <a:lnSpc>
                <a:spcPct val="120000"/>
              </a:lnSpc>
            </a:pPr>
            <a:endParaRPr lang="zh-CN" altLang="en-US" sz="2800" dirty="0">
              <a:solidFill>
                <a:schemeClr val="tx1"/>
              </a:solidFill>
              <a:latin typeface="+mn-ea"/>
              <a:ea typeface="微软雅黑" panose="020B0503020204020204" charset="-122"/>
              <a:sym typeface="+mn-ea"/>
            </a:endParaRPr>
          </a:p>
        </p:txBody>
      </p:sp>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5" name="副标题 2"/>
          <p:cNvSpPr>
            <a:spLocks noGrp="1"/>
          </p:cNvSpPr>
          <p:nvPr>
            <p:custDataLst>
              <p:tags r:id="rId3"/>
            </p:custDataLst>
          </p:nvPr>
        </p:nvSpPr>
        <p:spPr>
          <a:xfrm>
            <a:off x="58420" y="6451600"/>
            <a:ext cx="2999105" cy="4070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9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algn="l"/>
            <a:r>
              <a:rPr lang="zh-CN" altLang="en-US" sz="1400" dirty="0">
                <a:latin typeface="+mn-ea"/>
                <a:sym typeface="+mn-ea"/>
              </a:rPr>
              <a:t>宣邦  </a:t>
            </a:r>
            <a:r>
              <a:rPr lang="en-US" altLang="zh-CN" sz="1400" dirty="0">
                <a:latin typeface="+mn-ea"/>
                <a:sym typeface="+mn-ea"/>
              </a:rPr>
              <a:t>HR | 2019</a:t>
            </a:r>
            <a:r>
              <a:rPr lang="zh-CN" altLang="en-US" sz="1400" dirty="0">
                <a:latin typeface="+mn-ea"/>
                <a:sym typeface="+mn-ea"/>
              </a:rPr>
              <a:t>年</a:t>
            </a:r>
            <a:r>
              <a:rPr lang="en-US" altLang="zh-CN" sz="1400" dirty="0">
                <a:latin typeface="+mn-ea"/>
                <a:sym typeface="+mn-ea"/>
              </a:rPr>
              <a:t>4</a:t>
            </a:r>
            <a:r>
              <a:rPr lang="zh-CN" altLang="en-US" sz="1400" dirty="0">
                <a:latin typeface="+mn-ea"/>
                <a:sym typeface="+mn-ea"/>
              </a:rPr>
              <a:t>月</a:t>
            </a:r>
            <a:endParaRPr lang="zh-CN" altLang="en-US" sz="1400" dirty="0">
              <a:latin typeface="+mn-ea"/>
              <a:sym typeface="+mn-ea"/>
            </a:endParaRPr>
          </a:p>
        </p:txBody>
      </p:sp>
      <p:sp>
        <p:nvSpPr>
          <p:cNvPr id="6" name="副标题 2">
            <a:hlinkClick r:id="rId4"/>
          </p:cNvPr>
          <p:cNvSpPr>
            <a:spLocks noGrp="1"/>
          </p:cNvSpPr>
          <p:nvPr>
            <p:custDataLst>
              <p:tags r:id="rId5"/>
            </p:custDataLst>
          </p:nvPr>
        </p:nvSpPr>
        <p:spPr>
          <a:xfrm>
            <a:off x="9964420" y="6493510"/>
            <a:ext cx="2226945" cy="3644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9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algn="l"/>
            <a:r>
              <a:rPr lang="en-US" sz="1400" dirty="0">
                <a:latin typeface="+mn-ea"/>
                <a:sym typeface="+mn-ea"/>
                <a:hlinkClick r:id="rId4"/>
              </a:rPr>
              <a:t>www.sunbowsmart.com</a:t>
            </a:r>
            <a:endParaRPr lang="en-US" sz="1400" dirty="0">
              <a:latin typeface="+mn-ea"/>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保持沟通的强节奏</a:t>
            </a: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445260" y="5135880"/>
            <a:ext cx="9493250" cy="156845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建立新员工大学，每个季度会有一整天，每个部门的负责人都会来做一个小时的分享，讲解他们各自业务领域内的重大问题和发展；</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65000"/>
                    <a:lumOff val="35000"/>
                  </a:schemeClr>
                </a:solidFill>
                <a:ea typeface="微软雅黑" panose="020B0503020204020204" charset="-122"/>
                <a:sym typeface="+mn-ea"/>
              </a:rPr>
              <a:t>与新员工面谈，</a:t>
            </a:r>
            <a:r>
              <a:rPr lang="en-US" altLang="zh-CN" sz="2000" dirty="0">
                <a:solidFill>
                  <a:schemeClr val="tx1">
                    <a:lumMod val="65000"/>
                    <a:lumOff val="35000"/>
                  </a:schemeClr>
                </a:solidFill>
                <a:ea typeface="微软雅黑" panose="020B0503020204020204" charset="-122"/>
                <a:sym typeface="+mn-ea"/>
              </a:rPr>
              <a:t>10</a:t>
            </a:r>
            <a:r>
              <a:rPr lang="zh-CN" altLang="en-US" sz="2000" dirty="0">
                <a:solidFill>
                  <a:schemeClr val="tx1">
                    <a:lumMod val="65000"/>
                    <a:lumOff val="35000"/>
                  </a:schemeClr>
                </a:solidFill>
                <a:ea typeface="微软雅黑" panose="020B0503020204020204" charset="-122"/>
                <a:sym typeface="+mn-ea"/>
              </a:rPr>
              <a:t>人一组，讨论一份</a:t>
            </a:r>
            <a:r>
              <a:rPr lang="en-US" altLang="zh-CN" sz="2000" dirty="0">
                <a:solidFill>
                  <a:schemeClr val="tx1">
                    <a:lumMod val="65000"/>
                    <a:lumOff val="35000"/>
                  </a:schemeClr>
                </a:solidFill>
                <a:ea typeface="微软雅黑" panose="020B0503020204020204" charset="-122"/>
                <a:sym typeface="+mn-ea"/>
              </a:rPr>
              <a:t>PPT</a:t>
            </a:r>
            <a:r>
              <a:rPr lang="zh-CN" altLang="en-US" sz="2000" dirty="0">
                <a:solidFill>
                  <a:schemeClr val="tx1">
                    <a:lumMod val="65000"/>
                    <a:lumOff val="35000"/>
                  </a:schemeClr>
                </a:solidFill>
                <a:ea typeface="微软雅黑" panose="020B0503020204020204" charset="-122"/>
                <a:sym typeface="+mn-ea"/>
              </a:rPr>
              <a:t>；</a:t>
            </a:r>
            <a:endParaRPr lang="zh-CN" altLang="en-US" sz="2000" dirty="0">
              <a:solidFill>
                <a:schemeClr val="tx1">
                  <a:lumMod val="65000"/>
                  <a:lumOff val="35000"/>
                </a:schemeClr>
              </a:solidFill>
              <a:ea typeface="微软雅黑" panose="020B0503020204020204" charset="-122"/>
              <a:sym typeface="+mn-ea"/>
            </a:endParaRPr>
          </a:p>
          <a:p>
            <a:pPr marL="342900" indent="-342900">
              <a:lnSpc>
                <a:spcPct val="120000"/>
              </a:lnSpc>
              <a:buFont typeface="Arial" panose="020B0604020202090204" pitchFamily="34" charset="0"/>
              <a:buChar char="•"/>
            </a:pPr>
            <a:r>
              <a:rPr lang="zh-CN" altLang="en-US" sz="2000" dirty="0">
                <a:solidFill>
                  <a:schemeClr val="tx1">
                    <a:lumMod val="65000"/>
                    <a:lumOff val="35000"/>
                  </a:schemeClr>
                </a:solidFill>
                <a:ea typeface="微软雅黑" panose="020B0503020204020204" charset="-122"/>
                <a:sym typeface="+mn-ea"/>
              </a:rPr>
              <a:t>情况不断变化，沟通必须持续进行。</a:t>
            </a:r>
            <a:endParaRPr lang="zh-CN" altLang="en-US" sz="2000" dirty="0">
              <a:solidFill>
                <a:schemeClr val="tx1">
                  <a:lumMod val="65000"/>
                  <a:lumOff val="35000"/>
                </a:schemeClr>
              </a:solidFill>
              <a:ea typeface="微软雅黑" panose="020B0503020204020204" charset="-122"/>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让公司领导者和人力资源部门高管指导全体管理者</a:t>
            </a:r>
            <a:r>
              <a:rPr lang="zh-CN" altLang="en-US" sz="3600" b="1">
                <a:solidFill>
                  <a:schemeClr val="bg1"/>
                </a:solidFill>
              </a:rPr>
              <a:t>持续不断</a:t>
            </a:r>
            <a:r>
              <a:rPr lang="zh-CN" altLang="en-US" sz="3600">
                <a:solidFill>
                  <a:schemeClr val="bg1"/>
                </a:solidFill>
              </a:rPr>
              <a:t>地进行沟通！</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35843" name="Title 1"/>
          <p:cNvSpPr>
            <a:spLocks noGrp="1" noChangeArrowheads="1"/>
          </p:cNvSpPr>
          <p:nvPr>
            <p:ph type="title" idx="4294967295"/>
          </p:nvPr>
        </p:nvSpPr>
        <p:spPr>
          <a:xfrm>
            <a:off x="1981200" y="85725"/>
            <a:ext cx="8229600" cy="103981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Loyalty is Good</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忠诚有益</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35844" name="Content Placeholder 2"/>
          <p:cNvSpPr>
            <a:spLocks noGrp="1" noChangeArrowheads="1"/>
          </p:cNvSpPr>
          <p:nvPr>
            <p:ph idx="1"/>
          </p:nvPr>
        </p:nvSpPr>
        <p:spPr>
          <a:xfrm>
            <a:off x="2306638" y="1200150"/>
            <a:ext cx="8139113"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90000" lnSpcReduction="20000"/>
          </a:bodyPr>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Loyalty is good as a stabilizer</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忠诚就像稳定器一样有益。</a:t>
            </a:r>
            <a:endPar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People who have been stars for us, and hit a bad patch, get a near term pass because we think they are likely to become stars for us again</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那些想成为明星员工的人表现低迷，会得到原谅，因为我们认为他们很有可能会再次成为我们的明星员工。</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We want the same:  if Netflix hits a </a:t>
            </a:r>
            <a:r>
              <a:rPr kumimoji="0" lang="zh-CN" altLang="zh-CN" sz="24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temporary</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 bad patch, we want people to stick with us</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我们也想得到同样的回馈：如果</a:t>
            </a: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Netflix</a:t>
            </a: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遭遇短期低迷，我们希望员工会和我们紧密团结在一起。</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But unlimited loyalty to a shrinking firm, or to an ineffective employee, is not what we are about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但是，对于一个走下坡路的公司，或者对一个无效率的员工，无限度的忠诚并非我们所希望的。</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36867" name="Title 1"/>
          <p:cNvSpPr>
            <a:spLocks noGrp="1" noChangeArrowheads="1"/>
          </p:cNvSpPr>
          <p:nvPr>
            <p:ph type="title" idx="4294967295"/>
          </p:nvPr>
        </p:nvSpPr>
        <p:spPr>
          <a:xfrm>
            <a:off x="1981200" y="11113"/>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Hard Work – Not Relevant</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勤奋工作</a:t>
            </a:r>
            <a:r>
              <a:rPr kumimoji="0" lang="en-US"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a:t>
            </a: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并非切题</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36868" name="Content Placeholder 2"/>
          <p:cNvSpPr>
            <a:spLocks noGrp="1" noChangeArrowheads="1"/>
          </p:cNvSpPr>
          <p:nvPr>
            <p:ph idx="1"/>
          </p:nvPr>
        </p:nvSpPr>
        <p:spPr>
          <a:xfrm>
            <a:off x="1524000" y="1200150"/>
            <a:ext cx="914400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20000"/>
          </a:bodyPr>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We don’t measure people by how many hours they work or how much they are in the office</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我们不会用花了多少小时工作，或者有多少人呆在办公室里作为衡量员工和团队的标准。</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We do care about accomplishing great work</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我们只在意是否完成了伟大的工作成就。</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Sustained B-level performance, despite “A for effort”, generates a generous severance package, with respect</a:t>
            </a:r>
            <a:endPar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持续做出</a:t>
            </a: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B</a:t>
            </a: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级的工作输出，不想着做到</a:t>
            </a: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a:t>
            </a: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级的效能，只能请他拿钱走人，客客气气的。</a:t>
            </a:r>
            <a:endPar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Sustained A-level performance, despite minimal effort, is rewarded with more responsibility and great pay</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保持</a:t>
            </a: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a:t>
            </a: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级的工作输出，追求最大效用，将会被委以重任，酬以重金。</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37891" name="Title 1"/>
          <p:cNvSpPr>
            <a:spLocks noGrp="1" noChangeArrowheads="1"/>
          </p:cNvSpPr>
          <p:nvPr>
            <p:ph type="title"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Brilliant Jerks</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不羁天才</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37892" name="Content Placeholder 2"/>
          <p:cNvSpPr>
            <a:spLocks noGrp="1" noChangeArrowheads="1"/>
          </p:cNvSpPr>
          <p:nvPr>
            <p:ph idx="1"/>
          </p:nvPr>
        </p:nvSpPr>
        <p:spPr>
          <a:xfrm>
            <a:off x="1981200" y="1600200"/>
            <a:ext cx="8423275"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Some companies tolerate them</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有些公司容忍他们。</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For us, cost to effective teamwork is too high</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对于我们而言，这种人会使得保持团队效率的代价太大。</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Diverse styles are fine – as long as person embodies the 9 values</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保持多样性的风格很好，但这个人得体现出前述</a:t>
            </a:r>
            <a:r>
              <a:rPr kumimoji="0" lang="en-US"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9</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种价值观。</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38915" name="Title 4"/>
          <p:cNvSpPr>
            <a:spLocks noGrp="1" noChangeArrowheads="1"/>
          </p:cNvSpPr>
          <p:nvPr>
            <p:ph type="ctrTitle" idx="4294967295"/>
          </p:nvPr>
        </p:nvSpPr>
        <p:spPr>
          <a:xfrm>
            <a:off x="2209800" y="160338"/>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Why are we so insistent on </a:t>
            </a: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high performance?</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为什么我们对高效能如此坚持？</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51204" name="Subtitle 5"/>
          <p:cNvSpPr>
            <a:spLocks noGrp="1"/>
          </p:cNvSpPr>
          <p:nvPr>
            <p:ph type="subTitle"/>
          </p:nvPr>
        </p:nvSpPr>
        <p:spPr>
          <a:xfrm>
            <a:off x="1524000" y="1916113"/>
            <a:ext cx="9144000" cy="2057400"/>
          </a:xfrm>
        </p:spPr>
        <p:txBody>
          <a:bodyPr vert="horz" wrap="square" lIns="91440" tIns="45720" rIns="91440" bIns="45720" anchor="t">
            <a:normAutofit fontScale="40000"/>
          </a:bodyPr>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r>
              <a:rPr lang="zh-CN" altLang="zh-CN" dirty="0">
                <a:latin typeface="微软雅黑" panose="020B0503020204020204" charset="-122"/>
                <a:ea typeface="微软雅黑" panose="020B0503020204020204" charset="-122"/>
              </a:rPr>
              <a:t>In procedural work, the best are </a:t>
            </a:r>
            <a:r>
              <a:rPr lang="zh-CN" altLang="zh-CN" dirty="0">
                <a:solidFill>
                  <a:srgbClr val="FF0000"/>
                </a:solidFill>
                <a:latin typeface="微软雅黑" panose="020B0503020204020204" charset="-122"/>
                <a:ea typeface="微软雅黑" panose="020B0503020204020204" charset="-122"/>
              </a:rPr>
              <a:t>2x </a:t>
            </a:r>
            <a:endParaRPr lang="en-US" altLang="zh-CN" dirty="0">
              <a:solidFill>
                <a:srgbClr val="FF0000"/>
              </a:solidFill>
              <a:latin typeface="微软雅黑" panose="020B0503020204020204" charset="-122"/>
              <a:ea typeface="微软雅黑" panose="020B0503020204020204" charset="-122"/>
            </a:endParaRPr>
          </a:p>
          <a:p>
            <a:pPr lvl="0" eaLnBrk="1" hangingPunct="1"/>
            <a:r>
              <a:rPr lang="zh-CN" altLang="en-US" sz="2400" dirty="0">
                <a:solidFill>
                  <a:srgbClr val="7F7F7F"/>
                </a:solidFill>
                <a:latin typeface="微软雅黑" panose="020B0503020204020204" charset="-122"/>
                <a:ea typeface="微软雅黑" panose="020B0503020204020204" charset="-122"/>
              </a:rPr>
              <a:t>对于程序型的工作，顶级员工的输出量是一般员工的</a:t>
            </a:r>
            <a:r>
              <a:rPr lang="en-US" altLang="zh-CN" sz="2400" dirty="0">
                <a:solidFill>
                  <a:srgbClr val="FF0000"/>
                </a:solidFill>
                <a:latin typeface="微软雅黑" panose="020B0503020204020204" charset="-122"/>
                <a:ea typeface="微软雅黑" panose="020B0503020204020204" charset="-122"/>
              </a:rPr>
              <a:t>2</a:t>
            </a:r>
            <a:r>
              <a:rPr lang="zh-CN" altLang="en-US" sz="2400" dirty="0">
                <a:solidFill>
                  <a:srgbClr val="FF0000"/>
                </a:solidFill>
                <a:latin typeface="微软雅黑" panose="020B0503020204020204" charset="-122"/>
                <a:ea typeface="微软雅黑" panose="020B0503020204020204" charset="-122"/>
              </a:rPr>
              <a:t>倍</a:t>
            </a:r>
            <a:r>
              <a:rPr lang="zh-CN" altLang="en-US" sz="2400" dirty="0">
                <a:solidFill>
                  <a:srgbClr val="7F7F7F"/>
                </a:solidFill>
                <a:latin typeface="微软雅黑" panose="020B0503020204020204" charset="-122"/>
                <a:ea typeface="微软雅黑" panose="020B0503020204020204" charset="-122"/>
              </a:rPr>
              <a:t>。</a:t>
            </a:r>
            <a:endParaRPr lang="zh-CN" altLang="zh-CN" sz="2400" dirty="0">
              <a:solidFill>
                <a:srgbClr val="7F7F7F"/>
              </a:solidFill>
              <a:latin typeface="微软雅黑" panose="020B0503020204020204" charset="-122"/>
              <a:ea typeface="微软雅黑" panose="020B0503020204020204" charset="-122"/>
            </a:endParaRPr>
          </a:p>
          <a:p>
            <a:pPr lvl="0" eaLnBrk="1" hangingPunct="1"/>
            <a:r>
              <a:rPr lang="zh-CN" altLang="zh-CN" dirty="0">
                <a:latin typeface="微软雅黑" panose="020B0503020204020204" charset="-122"/>
                <a:ea typeface="微软雅黑" panose="020B0503020204020204" charset="-122"/>
              </a:rPr>
              <a:t>better than the average.</a:t>
            </a:r>
            <a:endParaRPr lang="zh-CN" altLang="zh-CN" dirty="0">
              <a:latin typeface="微软雅黑" panose="020B0503020204020204" charset="-122"/>
              <a:ea typeface="微软雅黑" panose="020B0503020204020204" charset="-122"/>
            </a:endParaRPr>
          </a:p>
          <a:p>
            <a:pPr lvl="0" eaLnBrk="1" hangingPunct="1"/>
            <a:r>
              <a:rPr lang="zh-CN" altLang="zh-CN" dirty="0">
                <a:latin typeface="微软雅黑" panose="020B0503020204020204" charset="-122"/>
                <a:ea typeface="微软雅黑" panose="020B0503020204020204" charset="-122"/>
              </a:rPr>
              <a:t>In creative/inventive work, the best are 10x </a:t>
            </a:r>
            <a:endParaRPr lang="en-US" altLang="zh-CN" dirty="0">
              <a:latin typeface="微软雅黑" panose="020B0503020204020204" charset="-122"/>
              <a:ea typeface="微软雅黑" panose="020B0503020204020204" charset="-122"/>
            </a:endParaRPr>
          </a:p>
          <a:p>
            <a:pPr lvl="0" eaLnBrk="1" hangingPunct="1"/>
            <a:r>
              <a:rPr lang="zh-CN" altLang="zh-CN" dirty="0">
                <a:latin typeface="微软雅黑" panose="020B0503020204020204" charset="-122"/>
                <a:ea typeface="微软雅黑" panose="020B0503020204020204" charset="-122"/>
              </a:rPr>
              <a:t>better than the average</a:t>
            </a:r>
            <a:r>
              <a:rPr lang="zh-CN" altLang="zh-CN" dirty="0">
                <a:solidFill>
                  <a:srgbClr val="898989"/>
                </a:solidFill>
                <a:latin typeface="微软雅黑" panose="020B0503020204020204" charset="-122"/>
                <a:ea typeface="微软雅黑" panose="020B0503020204020204" charset="-122"/>
              </a:rPr>
              <a:t>, </a:t>
            </a:r>
            <a:endParaRPr lang="en-US" altLang="zh-CN" dirty="0">
              <a:solidFill>
                <a:srgbClr val="898989"/>
              </a:solidFill>
              <a:latin typeface="微软雅黑" panose="020B0503020204020204" charset="-122"/>
              <a:ea typeface="微软雅黑" panose="020B0503020204020204" charset="-122"/>
            </a:endParaRPr>
          </a:p>
          <a:p>
            <a:pPr lvl="0" eaLnBrk="1" hangingPunct="1"/>
            <a:r>
              <a:rPr lang="zh-CN" altLang="zh-CN" sz="2400" dirty="0">
                <a:solidFill>
                  <a:srgbClr val="7F7F7F"/>
                </a:solidFill>
                <a:latin typeface="微软雅黑" panose="020B0503020204020204" charset="-122"/>
                <a:ea typeface="微软雅黑" panose="020B0503020204020204" charset="-122"/>
              </a:rPr>
              <a:t>对于创新型</a:t>
            </a:r>
            <a:r>
              <a:rPr lang="en-US" altLang="zh-CN" sz="2400" dirty="0">
                <a:solidFill>
                  <a:srgbClr val="7F7F7F"/>
                </a:solidFill>
                <a:latin typeface="微软雅黑" panose="020B0503020204020204" charset="-122"/>
                <a:ea typeface="微软雅黑" panose="020B0503020204020204" charset="-122"/>
              </a:rPr>
              <a:t>/</a:t>
            </a:r>
            <a:r>
              <a:rPr lang="zh-CN" altLang="zh-CN" sz="2400" dirty="0">
                <a:solidFill>
                  <a:srgbClr val="7F7F7F"/>
                </a:solidFill>
                <a:latin typeface="微软雅黑" panose="020B0503020204020204" charset="-122"/>
                <a:ea typeface="微软雅黑" panose="020B0503020204020204" charset="-122"/>
              </a:rPr>
              <a:t>创意型的工作，顶级员工的输出量是一般员工的</a:t>
            </a:r>
            <a:r>
              <a:rPr lang="en-US" altLang="zh-CN" sz="2400" dirty="0">
                <a:solidFill>
                  <a:srgbClr val="FF0000"/>
                </a:solidFill>
                <a:latin typeface="微软雅黑" panose="020B0503020204020204" charset="-122"/>
                <a:ea typeface="微软雅黑" panose="020B0503020204020204" charset="-122"/>
              </a:rPr>
              <a:t>10</a:t>
            </a:r>
            <a:r>
              <a:rPr lang="zh-CN" altLang="zh-CN" sz="2400" dirty="0">
                <a:solidFill>
                  <a:srgbClr val="FF0000"/>
                </a:solidFill>
                <a:latin typeface="微软雅黑" panose="020B0503020204020204" charset="-122"/>
                <a:ea typeface="微软雅黑" panose="020B0503020204020204" charset="-122"/>
              </a:rPr>
              <a:t>倍</a:t>
            </a:r>
            <a:r>
              <a:rPr lang="zh-CN" altLang="zh-CN" sz="2400" dirty="0">
                <a:solidFill>
                  <a:srgbClr val="7F7F7F"/>
                </a:solidFill>
                <a:latin typeface="微软雅黑" panose="020B0503020204020204" charset="-122"/>
                <a:ea typeface="微软雅黑" panose="020B0503020204020204" charset="-122"/>
              </a:rPr>
              <a:t>！</a:t>
            </a:r>
            <a:br>
              <a:rPr lang="zh-CN" altLang="zh-CN" sz="2400" dirty="0">
                <a:solidFill>
                  <a:srgbClr val="7F7F7F"/>
                </a:solidFill>
                <a:latin typeface="微软雅黑" panose="020B0503020204020204" charset="-122"/>
                <a:ea typeface="微软雅黑" panose="020B0503020204020204" charset="-122"/>
              </a:rPr>
            </a:br>
            <a:r>
              <a:rPr lang="zh-CN" altLang="zh-CN" dirty="0">
                <a:latin typeface="微软雅黑" panose="020B0503020204020204" charset="-122"/>
                <a:ea typeface="微软雅黑" panose="020B0503020204020204" charset="-122"/>
              </a:rPr>
              <a:t>so huge premium on creating effective teams of the best</a:t>
            </a:r>
            <a:endParaRPr lang="en-US" altLang="zh-CN" dirty="0">
              <a:latin typeface="微软雅黑" panose="020B0503020204020204" charset="-122"/>
              <a:ea typeface="微软雅黑" panose="020B0503020204020204" charset="-122"/>
            </a:endParaRPr>
          </a:p>
          <a:p>
            <a:pPr lvl="0" eaLnBrk="1" hangingPunct="1"/>
            <a:r>
              <a:rPr lang="zh-CN" altLang="en-US" sz="2400" dirty="0">
                <a:solidFill>
                  <a:srgbClr val="7F7F7F"/>
                </a:solidFill>
                <a:latin typeface="微软雅黑" panose="020B0503020204020204" charset="-122"/>
                <a:ea typeface="微软雅黑" panose="020B0503020204020204" charset="-122"/>
              </a:rPr>
              <a:t>以顶级员工组成的高效团队就有那么大提升！</a:t>
            </a:r>
            <a:endParaRPr lang="en-US" altLang="zh-CN" sz="2400" dirty="0">
              <a:solidFill>
                <a:srgbClr val="7F7F7F"/>
              </a:solidFill>
              <a:latin typeface="微软雅黑" panose="020B0503020204020204" charset="-122"/>
              <a:ea typeface="微软雅黑" panose="020B0503020204020204"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39939" name="Title 4"/>
          <p:cNvSpPr>
            <a:spLocks noGrp="1" noChangeArrowheads="1"/>
          </p:cNvSpPr>
          <p:nvPr>
            <p:ph type="ctrTitle" idx="4294967295"/>
          </p:nvPr>
        </p:nvSpPr>
        <p:spPr>
          <a:xfrm>
            <a:off x="2209800" y="679450"/>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Why are we so insistent on </a:t>
            </a: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high performance?</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为什么我们对高效能如此坚持？</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52228" name="Subtitle 5"/>
          <p:cNvSpPr>
            <a:spLocks noGrp="1"/>
          </p:cNvSpPr>
          <p:nvPr>
            <p:ph type="subTitle"/>
          </p:nvPr>
        </p:nvSpPr>
        <p:spPr>
          <a:xfrm>
            <a:off x="2895600" y="2716213"/>
            <a:ext cx="7137400" cy="1752600"/>
          </a:xfrm>
        </p:spPr>
        <p:txBody>
          <a:bodyPr vert="horz" wrap="square" lIns="91440" tIns="45720" rIns="91440" bIns="45720"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r>
              <a:rPr lang="zh-CN" altLang="zh-CN" dirty="0">
                <a:latin typeface="微软雅黑" panose="020B0503020204020204" charset="-122"/>
                <a:ea typeface="微软雅黑" panose="020B0503020204020204" charset="-122"/>
              </a:rPr>
              <a:t>Great Workplace is </a:t>
            </a:r>
            <a:endParaRPr lang="en-US" altLang="zh-CN" dirty="0">
              <a:latin typeface="微软雅黑" panose="020B0503020204020204" charset="-122"/>
              <a:ea typeface="微软雅黑" panose="020B0503020204020204" charset="-122"/>
            </a:endParaRPr>
          </a:p>
          <a:p>
            <a:pPr lvl="0" eaLnBrk="1" hangingPunct="1"/>
            <a:r>
              <a:rPr lang="zh-CN" altLang="zh-CN" b="1" dirty="0">
                <a:solidFill>
                  <a:srgbClr val="00B050"/>
                </a:solidFill>
                <a:latin typeface="微软雅黑" panose="020B0503020204020204" charset="-122"/>
                <a:ea typeface="微软雅黑" panose="020B0503020204020204" charset="-122"/>
              </a:rPr>
              <a:t>Stunning Colleagues</a:t>
            </a:r>
            <a:endParaRPr lang="en-US" altLang="zh-CN" b="1" dirty="0">
              <a:solidFill>
                <a:srgbClr val="00B050"/>
              </a:solidFill>
              <a:latin typeface="微软雅黑" panose="020B0503020204020204" charset="-122"/>
              <a:ea typeface="微软雅黑" panose="020B0503020204020204" charset="-122"/>
            </a:endParaRPr>
          </a:p>
          <a:p>
            <a:pPr lvl="0" eaLnBrk="1" hangingPunct="1"/>
            <a:r>
              <a:rPr lang="zh-CN" altLang="en-US" sz="2800" b="1" dirty="0">
                <a:latin typeface="微软雅黑" panose="020B0503020204020204" charset="-122"/>
                <a:ea typeface="微软雅黑" panose="020B0503020204020204" charset="-122"/>
              </a:rPr>
              <a:t>最好的工作环境是拥有</a:t>
            </a:r>
            <a:r>
              <a:rPr lang="zh-CN" altLang="en-US" sz="2800" dirty="0">
                <a:solidFill>
                  <a:srgbClr val="00B050"/>
                </a:solidFill>
                <a:latin typeface="微软雅黑" panose="020B0503020204020204" charset="-122"/>
                <a:ea typeface="微软雅黑" panose="020B0503020204020204" charset="-122"/>
              </a:rPr>
              <a:t>一群超级棒的同事</a:t>
            </a:r>
            <a:r>
              <a:rPr lang="zh-CN" altLang="en-US" sz="2800" dirty="0">
                <a:solidFill>
                  <a:srgbClr val="898989"/>
                </a:solidFill>
                <a:latin typeface="微软雅黑" panose="020B0503020204020204" charset="-122"/>
                <a:ea typeface="微软雅黑" panose="020B0503020204020204" charset="-122"/>
              </a:rPr>
              <a:t>。</a:t>
            </a:r>
            <a:endParaRPr lang="zh-CN" altLang="zh-CN" sz="2800" dirty="0">
              <a:latin typeface="微软雅黑" panose="020B0503020204020204" charset="-122"/>
              <a:ea typeface="微软雅黑" panose="020B0503020204020204" charset="-122"/>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40963" name="Title 1"/>
          <p:cNvSpPr>
            <a:spLocks noGrp="1" noChangeArrowheads="1"/>
          </p:cNvSpPr>
          <p:nvPr>
            <p:ph type="title"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Our High Performance Culture </a:t>
            </a: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Not Right for Everyone</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我们的高效能文化并非对所有人都合适。</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40964" name="Content Placeholder 2"/>
          <p:cNvSpPr>
            <a:spLocks noGrp="1" noChangeArrowheads="1"/>
          </p:cNvSpPr>
          <p:nvPr>
            <p:ph idx="1"/>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Many people love our culture, and stay a long time</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en-US"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许多人喜欢我们的企业文化，并且呆了很长时间</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They thrive on excellence and candor and change</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他们因为公司的卓越、坦率和变化而成长。</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They would be disappointed if given a severance package, but lots of mutual warmth and respect</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他们会因为被辞退而感觉到失望，但是带走彼此之间的热情和尊重。</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40963" name="Title 1"/>
          <p:cNvSpPr>
            <a:spLocks noGrp="1" noChangeArrowheads="1"/>
          </p:cNvSpPr>
          <p:nvPr>
            <p:ph type="title"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Our High Performance Culture </a:t>
            </a: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Not Right for Everyone</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我们的高效能文化并非对所有人都合适。</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40964" name="Content Placeholder 2"/>
          <p:cNvSpPr>
            <a:spLocks noGrp="1" noChangeArrowheads="1"/>
          </p:cNvSpPr>
          <p:nvPr>
            <p:ph idx="1"/>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20000"/>
          </a:bodyPr>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Some people, however, value job security and stability over performance, and don’t like our culture</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en-US"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部分人看重工作的安稳甚于高效输出，而且并不喜欢我们的企业文化。</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They feel fearful at Netflix</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他们在</a:t>
            </a:r>
            <a:r>
              <a:rPr kumimoji="0" lang="en-US"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Netflix</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会心怀忧惧。</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They are sometimes bitter if let go, and feel that we are political place to work</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如果让他们走人，有时他们会感到苦涩，觉得我们在搞办公室政治</a:t>
            </a:r>
            <a:r>
              <a:rPr kumimoji="0" lang="zh-CN" altLang="en-US"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40963" name="Title 1"/>
          <p:cNvSpPr>
            <a:spLocks noGrp="1" noChangeArrowheads="1"/>
          </p:cNvSpPr>
          <p:nvPr>
            <p:ph type="title"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Our High Performance Culture </a:t>
            </a: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Not Right for Everyone</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我们的高效能文化并非对所有人都合适。</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40964" name="Content Placeholder 2"/>
          <p:cNvSpPr>
            <a:spLocks noGrp="1" noChangeArrowheads="1"/>
          </p:cNvSpPr>
          <p:nvPr>
            <p:ph idx="1"/>
          </p:nvPr>
        </p:nvSpPr>
        <p:spPr>
          <a:xfrm>
            <a:off x="1981200" y="1897063"/>
            <a:ext cx="8229600" cy="286861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We’re getting better at attracting only the former, and helping the latter realize we are not right for them</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en-US"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在吸引前一类人这方面，我们正在越做越好。同时，我们帮助后者认识到这里并不适合他们。</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5123" name="Title 1"/>
          <p:cNvSpPr>
            <a:spLocks noGrp="1" noChangeArrowheads="1"/>
          </p:cNvSpPr>
          <p:nvPr>
            <p:ph type="title" idx="4294967295"/>
          </p:nvPr>
        </p:nvSpPr>
        <p:spPr>
          <a:xfrm>
            <a:off x="1935163" y="274638"/>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Seven Aspects of our Culture</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文化的</a:t>
            </a:r>
            <a:r>
              <a:rPr kumimoji="0" lang="en-US"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7</a:t>
            </a:r>
            <a:r>
              <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个方面</a:t>
            </a:r>
            <a:endPar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5124" name="Content Placeholder 2"/>
          <p:cNvSpPr>
            <a:spLocks noGrp="1" noChangeArrowheads="1"/>
          </p:cNvSpPr>
          <p:nvPr>
            <p:ph idx="1"/>
          </p:nvPr>
        </p:nvSpPr>
        <p:spPr>
          <a:xfrm>
            <a:off x="1489075" y="1600200"/>
            <a:ext cx="914400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Values are what we Value</a:t>
            </a:r>
            <a:r>
              <a:rPr kumimoji="0" lang="zh-CN" altLang="en-US"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（价值观来自于我们推崇和珍视的价值）</a:t>
            </a:r>
            <a:endParaRPr kumimoji="0" lang="en-US"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High Performance </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（追求</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高</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绩效）</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Freedom &amp; Responsibility</a:t>
            </a:r>
            <a:r>
              <a:rPr kumimoji="0" lang="zh-CN" altLang="en-US" sz="24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（自由和责任）</a:t>
            </a:r>
            <a:endParaRPr kumimoji="0" lang="zh-CN" altLang="zh-CN" sz="24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Context, not Control</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（情景管理而非控制）</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Highly Aligned, Loosely Coupled</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（认同</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一致</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松</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散</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耦合</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Pay Top of Market</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支付市场最高工资</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Promotions &amp; Development </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（晋升和成长）</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57347" name="Rectangle 2"/>
          <p:cNvSpPr>
            <a:spLocks noGrp="1"/>
          </p:cNvSpPr>
          <p:nvPr>
            <p:ph type="title"/>
          </p:nvPr>
        </p:nvSpPr>
        <p:spPr/>
        <p:txBody>
          <a:bodyPr vert="horz" wrap="square" lIns="91440" tIns="45720" rIns="91440" bIns="45720" anchor="ctr"/>
          <a:p>
            <a:pPr eaLnBrk="1" hangingPunct="1"/>
            <a:r>
              <a:rPr lang="zh-CN" altLang="zh-CN" dirty="0">
                <a:latin typeface="微软雅黑" panose="020B0503020204020204" charset="-122"/>
                <a:ea typeface="微软雅黑" panose="020B0503020204020204" charset="-122"/>
              </a:rPr>
              <a:t>The Rare Responsible Person</a:t>
            </a:r>
            <a:endParaRPr lang="zh-CN" altLang="zh-CN" dirty="0">
              <a:latin typeface="微软雅黑" panose="020B0503020204020204" charset="-122"/>
              <a:ea typeface="微软雅黑" panose="020B0503020204020204" charset="-122"/>
            </a:endParaRPr>
          </a:p>
        </p:txBody>
      </p:sp>
      <p:sp>
        <p:nvSpPr>
          <p:cNvPr id="43012" name="Rectangle 3"/>
          <p:cNvSpPr>
            <a:spLocks noGrp="1" noChangeArrowheads="1"/>
          </p:cNvSpPr>
          <p:nvPr>
            <p:ph type="body" idx="1"/>
          </p:nvPr>
        </p:nvSpPr>
        <p:spPr>
          <a:xfrm>
            <a:off x="2620963" y="1600200"/>
            <a:ext cx="822960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20000"/>
          </a:bodyPr>
          <a:lstStyle/>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Self motivating</a:t>
            </a:r>
            <a:r>
              <a:rPr kumimoji="0" lang="zh-CN" altLang="en-US"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（自励）</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Self aware</a:t>
            </a:r>
            <a:r>
              <a:rPr kumimoji="0" lang="zh-CN" altLang="en-US"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（自知）</a:t>
            </a:r>
            <a:endPar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Self disciplined</a:t>
            </a:r>
            <a:r>
              <a:rPr kumimoji="0" lang="zh-CN" altLang="en-US"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自律</a:t>
            </a:r>
            <a:r>
              <a:rPr kumimoji="0" lang="zh-CN" altLang="en-US"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Self improving</a:t>
            </a:r>
            <a:r>
              <a:rPr kumimoji="0" lang="zh-CN" altLang="en-US"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（自我提升）</a:t>
            </a:r>
            <a:endPar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Acts like a leader</a:t>
            </a:r>
            <a:r>
              <a:rPr kumimoji="0" lang="zh-CN" altLang="en-US"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（如同领导者一般行事）</a:t>
            </a:r>
            <a:endPar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Doesn’t wait to be told what to do</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en-US"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不会等着被叫去做事</a:t>
            </a:r>
            <a:r>
              <a:rPr kumimoji="0" lang="zh-CN" altLang="en-US"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Picks up the trash lying on the floor</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en-US"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主动捡起地上的垃圾</a:t>
            </a:r>
            <a:r>
              <a:rPr kumimoji="0" lang="zh-CN" altLang="en-US"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endPar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双向沟通，注入好奇文化</a:t>
            </a: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445260" y="5135880"/>
            <a:ext cx="9493250" cy="829945"/>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新员工大学会上，如果你不提问，你就不能得到答案；</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65000"/>
                    <a:lumOff val="35000"/>
                  </a:schemeClr>
                </a:solidFill>
                <a:ea typeface="微软雅黑" panose="020B0503020204020204" charset="-122"/>
                <a:sym typeface="+mn-ea"/>
              </a:rPr>
              <a:t>永远</a:t>
            </a:r>
            <a:r>
              <a:rPr lang="zh-CN" altLang="en-US" sz="2000" b="1" dirty="0">
                <a:solidFill>
                  <a:schemeClr val="tx1">
                    <a:lumMod val="65000"/>
                    <a:lumOff val="35000"/>
                  </a:schemeClr>
                </a:solidFill>
                <a:ea typeface="微软雅黑" panose="020B0503020204020204" charset="-122"/>
                <a:sym typeface="+mn-ea"/>
              </a:rPr>
              <a:t>不要低估</a:t>
            </a:r>
            <a:r>
              <a:rPr lang="zh-CN" altLang="en-US" sz="2000" dirty="0">
                <a:solidFill>
                  <a:schemeClr val="tx1">
                    <a:lumMod val="65000"/>
                    <a:lumOff val="35000"/>
                  </a:schemeClr>
                </a:solidFill>
                <a:ea typeface="微软雅黑" panose="020B0503020204020204" charset="-122"/>
                <a:sym typeface="+mn-ea"/>
              </a:rPr>
              <a:t>问题与想法的价值，无论他是哪一级员工提出来的。</a:t>
            </a:r>
            <a:endParaRPr lang="zh-CN" altLang="en-US" sz="2000" dirty="0">
              <a:solidFill>
                <a:schemeClr val="tx1">
                  <a:lumMod val="65000"/>
                  <a:lumOff val="35000"/>
                </a:schemeClr>
              </a:solidFill>
              <a:ea typeface="微软雅黑" panose="020B0503020204020204" charset="-122"/>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员工必须能够提出问题、批评和其他意见。理想情况下，员工应该可以对上至</a:t>
            </a:r>
            <a:r>
              <a:rPr lang="en-US" altLang="zh-CN" sz="3600">
                <a:solidFill>
                  <a:schemeClr val="bg1"/>
                </a:solidFill>
              </a:rPr>
              <a:t>CEO</a:t>
            </a:r>
            <a:r>
              <a:rPr lang="zh-CN" altLang="en-US" sz="3600">
                <a:solidFill>
                  <a:schemeClr val="bg1"/>
                </a:solidFill>
              </a:rPr>
              <a:t>所有人提问。</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44035" name="Title 5"/>
          <p:cNvSpPr>
            <a:spLocks noGrp="1" noChangeArrowheads="1"/>
          </p:cNvSpPr>
          <p:nvPr>
            <p:ph type="ctrTitle" idx="4294967295"/>
          </p:nvPr>
        </p:nvSpPr>
        <p:spPr>
          <a:xfrm>
            <a:off x="2209800" y="531813"/>
            <a:ext cx="7772400" cy="3068638"/>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Responsible People </a:t>
            </a:r>
            <a:b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400" b="1"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j-cs"/>
                <a:sym typeface="Calibri" panose="020F0702030404030204" pitchFamily="34" charset="0"/>
              </a:rPr>
              <a:t>Thrive</a:t>
            </a:r>
            <a:r>
              <a:rPr kumimoji="0" lang="zh-CN" altLang="zh-CN" sz="4400" b="1"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 </a:t>
            </a:r>
            <a: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on Freedom, </a:t>
            </a:r>
            <a:b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and are </a:t>
            </a:r>
            <a:r>
              <a:rPr kumimoji="0" lang="zh-CN" altLang="zh-CN" sz="4400" b="1"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j-cs"/>
                <a:sym typeface="Calibri" panose="020F0702030404030204" pitchFamily="34" charset="0"/>
              </a:rPr>
              <a:t>Worthy </a:t>
            </a:r>
            <a: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of Freedom</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有责任感的人因为自由而</a:t>
            </a:r>
            <a:r>
              <a:rPr kumimoji="0" lang="zh-CN" altLang="en-US" sz="3600" b="0"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j-cs"/>
                <a:sym typeface="Calibri" panose="020F0702030404030204" pitchFamily="34" charset="0"/>
              </a:rPr>
              <a:t>成长</a:t>
            </a: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，也</a:t>
            </a:r>
            <a:r>
              <a:rPr kumimoji="0" lang="zh-CN" altLang="en-US" sz="3600" b="0"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j-cs"/>
                <a:sym typeface="Calibri" panose="020F0702030404030204" pitchFamily="34" charset="0"/>
              </a:rPr>
              <a:t>配得上</a:t>
            </a: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这份自由。</a:t>
            </a:r>
            <a:endPar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45059" name="Rectangle 4"/>
          <p:cNvSpPr>
            <a:spLocks noGrp="1" noChangeArrowheads="1"/>
          </p:cNvSpPr>
          <p:nvPr>
            <p:ph type="ctrTitle" idx="4294967295"/>
          </p:nvPr>
        </p:nvSpPr>
        <p:spPr>
          <a:xfrm>
            <a:off x="1524000" y="1846263"/>
            <a:ext cx="9029700" cy="3068638"/>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Our model is to </a:t>
            </a:r>
            <a:r>
              <a:rPr kumimoji="0" lang="zh-CN" altLang="zh-CN" sz="36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increase</a:t>
            </a: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a:t>
            </a: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employee freedom as we grow,</a:t>
            </a: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rather than limit it, </a:t>
            </a:r>
            <a:b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公司成长的同时增进员工的自由，而非限制；</a:t>
            </a:r>
            <a:br>
              <a:rPr kumimoji="0" lang="en-US"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b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to continue to attract and nourish innovative people, </a:t>
            </a: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so we have better chance of </a:t>
            </a: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sustained success</a:t>
            </a:r>
            <a:b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持续吸引和培育有创新精神的员工，使得公司更有可能维继成功。</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46083" name="Rectangle 2"/>
          <p:cNvSpPr>
            <a:spLocks noGrp="1" noChangeArrowheads="1"/>
          </p:cNvSpPr>
          <p:nvPr>
            <p:ph type="title" idx="4294967295"/>
          </p:nvPr>
        </p:nvSpPr>
        <p:spPr>
          <a:xfrm>
            <a:off x="1935163" y="307975"/>
            <a:ext cx="8229600" cy="13382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Most Companies </a:t>
            </a: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a:t>
            </a:r>
            <a:r>
              <a:rPr kumimoji="0" lang="zh-CN" altLang="zh-CN" sz="3600" b="0"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Curtail</a:t>
            </a: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Freedom as they get Bigger</a:t>
            </a:r>
            <a:b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大多数公司伴随成长而来的是</a:t>
            </a:r>
            <a:r>
              <a:rPr kumimoji="0" lang="zh-CN" altLang="en-US" sz="3200" b="0"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缩减</a:t>
            </a: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员工自由</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60420" name="Line 3"/>
          <p:cNvSpPr/>
          <p:nvPr/>
        </p:nvSpPr>
        <p:spPr>
          <a:xfrm flipV="1">
            <a:off x="2514600" y="2362200"/>
            <a:ext cx="6553200" cy="1524000"/>
          </a:xfrm>
          <a:prstGeom prst="line">
            <a:avLst/>
          </a:prstGeom>
          <a:ln w="38100" cap="flat" cmpd="sng">
            <a:solidFill>
              <a:srgbClr val="008000"/>
            </a:solidFill>
            <a:prstDash val="solid"/>
            <a:bevel/>
            <a:headEnd type="none" w="med" len="med"/>
            <a:tailEnd type="triangle" w="med" len="med"/>
          </a:ln>
        </p:spPr>
      </p:sp>
      <p:sp>
        <p:nvSpPr>
          <p:cNvPr id="60421" name="Line 4"/>
          <p:cNvSpPr/>
          <p:nvPr/>
        </p:nvSpPr>
        <p:spPr>
          <a:xfrm>
            <a:off x="2514600" y="3886200"/>
            <a:ext cx="6477000" cy="1219200"/>
          </a:xfrm>
          <a:prstGeom prst="line">
            <a:avLst/>
          </a:prstGeom>
          <a:ln w="38100" cap="flat" cmpd="sng">
            <a:solidFill>
              <a:srgbClr val="FF0000"/>
            </a:solidFill>
            <a:prstDash val="solid"/>
            <a:bevel/>
            <a:headEnd type="none" w="med" len="med"/>
            <a:tailEnd type="triangle" w="med" len="med"/>
          </a:ln>
        </p:spPr>
      </p:sp>
      <p:sp>
        <p:nvSpPr>
          <p:cNvPr id="60422" name="Text Box 5"/>
          <p:cNvSpPr/>
          <p:nvPr/>
        </p:nvSpPr>
        <p:spPr>
          <a:xfrm>
            <a:off x="6384925" y="2474913"/>
            <a:ext cx="1554480" cy="645160"/>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sym typeface="Calibri" panose="020F0702030404030204" pitchFamily="34" charset="0"/>
              </a:defRPr>
            </a:lvl1pPr>
            <a:lvl2pPr marL="742950" indent="-285750" algn="l" defTabSz="0"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sym typeface="Calibri" panose="020F0702030404030204" pitchFamily="34" charset="0"/>
              </a:defRPr>
            </a:lvl2pPr>
            <a:lvl3pPr marL="1143000" indent="-228600" algn="l" defTabSz="0"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sym typeface="Calibri" panose="020F0702030404030204" pitchFamily="34" charset="0"/>
              </a:defRPr>
            </a:lvl3pPr>
            <a:lvl4pPr marL="16002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4pPr>
            <a:lvl5pPr marL="20574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5pPr>
          </a:lstStyle>
          <a:p>
            <a:pPr marL="0" lvl="0" indent="0" defTabSz="914400">
              <a:spcBef>
                <a:spcPct val="0"/>
              </a:spcBef>
              <a:buNone/>
            </a:pPr>
            <a:r>
              <a:rPr lang="en-US" altLang="zh-CN" sz="1800" dirty="0">
                <a:latin typeface="微软雅黑" panose="020B0503020204020204" charset="-122"/>
                <a:ea typeface="微软雅黑" panose="020B0503020204020204" charset="-122"/>
                <a:sym typeface="Arial" panose="020B0604020202090204" pitchFamily="34" charset="0"/>
              </a:rPr>
              <a:t>Bigger</a:t>
            </a:r>
            <a:endParaRPr lang="en-US" altLang="zh-CN" sz="1800" dirty="0">
              <a:latin typeface="微软雅黑" panose="020B0503020204020204" charset="-122"/>
              <a:ea typeface="微软雅黑" panose="020B0503020204020204" charset="-122"/>
              <a:sym typeface="Arial" panose="020B0604020202090204" pitchFamily="34" charset="0"/>
            </a:endParaRPr>
          </a:p>
          <a:p>
            <a:pPr marL="0" lvl="0" indent="0" defTabSz="914400">
              <a:spcBef>
                <a:spcPct val="0"/>
              </a:spcBef>
              <a:buNone/>
            </a:pPr>
            <a:r>
              <a:rPr lang="zh-CN" altLang="en-US" sz="1800" dirty="0">
                <a:latin typeface="微软雅黑" panose="020B0503020204020204" charset="-122"/>
                <a:ea typeface="微软雅黑" panose="020B0503020204020204" charset="-122"/>
                <a:sym typeface="Arial" panose="020B0604020202090204" pitchFamily="34" charset="0"/>
              </a:rPr>
              <a:t>企业越来越大</a:t>
            </a:r>
            <a:endParaRPr lang="zh-CN" altLang="en-US" sz="1800" dirty="0">
              <a:latin typeface="微软雅黑" panose="020B0503020204020204" charset="-122"/>
              <a:ea typeface="微软雅黑" panose="020B0503020204020204" charset="-122"/>
              <a:sym typeface="Arial" panose="020B0604020202090204" pitchFamily="34" charset="0"/>
            </a:endParaRPr>
          </a:p>
        </p:txBody>
      </p:sp>
      <p:sp>
        <p:nvSpPr>
          <p:cNvPr id="60423" name="Text Box 6"/>
          <p:cNvSpPr/>
          <p:nvPr/>
        </p:nvSpPr>
        <p:spPr>
          <a:xfrm>
            <a:off x="6384925" y="4267200"/>
            <a:ext cx="2296160" cy="645160"/>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sym typeface="Calibri" panose="020F0702030404030204" pitchFamily="34" charset="0"/>
              </a:defRPr>
            </a:lvl1pPr>
            <a:lvl2pPr marL="742950" indent="-285750" algn="l" defTabSz="0"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sym typeface="Calibri" panose="020F0702030404030204" pitchFamily="34" charset="0"/>
              </a:defRPr>
            </a:lvl2pPr>
            <a:lvl3pPr marL="1143000" indent="-228600" algn="l" defTabSz="0"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sym typeface="Calibri" panose="020F0702030404030204" pitchFamily="34" charset="0"/>
              </a:defRPr>
            </a:lvl3pPr>
            <a:lvl4pPr marL="16002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4pPr>
            <a:lvl5pPr marL="20574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5pPr>
          </a:lstStyle>
          <a:p>
            <a:pPr marL="0" lvl="0" indent="0" defTabSz="914400">
              <a:spcBef>
                <a:spcPct val="0"/>
              </a:spcBef>
              <a:buNone/>
            </a:pPr>
            <a:r>
              <a:rPr lang="en-US" altLang="zh-CN" sz="1800" dirty="0">
                <a:latin typeface="微软雅黑" panose="020B0503020204020204" charset="-122"/>
                <a:ea typeface="微软雅黑" panose="020B0503020204020204" charset="-122"/>
                <a:sym typeface="Arial" panose="020B0604020202090204" pitchFamily="34" charset="0"/>
              </a:rPr>
              <a:t>Employee Freedom</a:t>
            </a:r>
            <a:endParaRPr lang="en-US" altLang="zh-CN" sz="1800" dirty="0">
              <a:latin typeface="微软雅黑" panose="020B0503020204020204" charset="-122"/>
              <a:ea typeface="微软雅黑" panose="020B0503020204020204" charset="-122"/>
              <a:sym typeface="Arial" panose="020B0604020202090204" pitchFamily="34" charset="0"/>
            </a:endParaRPr>
          </a:p>
          <a:p>
            <a:pPr marL="0" lvl="0" indent="0" defTabSz="914400">
              <a:spcBef>
                <a:spcPct val="0"/>
              </a:spcBef>
              <a:buNone/>
            </a:pPr>
            <a:r>
              <a:rPr lang="zh-CN" altLang="en-US" sz="1800" dirty="0">
                <a:latin typeface="微软雅黑" panose="020B0503020204020204" charset="-122"/>
                <a:ea typeface="微软雅黑" panose="020B0503020204020204" charset="-122"/>
                <a:sym typeface="Arial" panose="020B0604020202090204" pitchFamily="34" charset="0"/>
              </a:rPr>
              <a:t>职业自由度越来越低</a:t>
            </a:r>
            <a:endParaRPr lang="zh-CN" altLang="en-US" sz="1800" dirty="0">
              <a:latin typeface="微软雅黑" panose="020B0503020204020204" charset="-122"/>
              <a:ea typeface="微软雅黑" panose="020B0503020204020204" charset="-122"/>
              <a:sym typeface="Arial" panose="020B0604020202090204" pitchFamily="34" charset="0"/>
            </a:endParaRP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61443" name="Title 4"/>
          <p:cNvSpPr>
            <a:spLocks noGrp="1"/>
          </p:cNvSpPr>
          <p:nvPr>
            <p:ph type="ctrTitle"/>
          </p:nvPr>
        </p:nvSpPr>
        <p:spPr>
          <a:xfrm>
            <a:off x="2209800" y="2130425"/>
            <a:ext cx="7772400" cy="1470025"/>
          </a:xfrm>
        </p:spPr>
        <p:txBody>
          <a:bodyPr vert="horz" wrap="square" lIns="91440" tIns="45720" rIns="91440" bIns="45720" anchor="ctr">
            <a:normAutofit fontScale="90000"/>
          </a:bodyPr>
          <a:p>
            <a:pPr eaLnBrk="1" hangingPunct="1"/>
            <a:r>
              <a:rPr lang="zh-CN" altLang="zh-CN" sz="4000" dirty="0">
                <a:latin typeface="微软雅黑" panose="020B0503020204020204" charset="-122"/>
                <a:ea typeface="微软雅黑" panose="020B0503020204020204" charset="-122"/>
              </a:rPr>
              <a:t>Why Do Most Companies </a:t>
            </a:r>
            <a:br>
              <a:rPr lang="zh-CN" altLang="zh-CN" sz="4000" dirty="0">
                <a:latin typeface="微软雅黑" panose="020B0503020204020204" charset="-122"/>
                <a:ea typeface="微软雅黑" panose="020B0503020204020204" charset="-122"/>
              </a:rPr>
            </a:br>
            <a:r>
              <a:rPr lang="zh-CN" altLang="zh-CN" sz="4000" dirty="0">
                <a:latin typeface="微软雅黑" panose="020B0503020204020204" charset="-122"/>
                <a:ea typeface="微软雅黑" panose="020B0503020204020204" charset="-122"/>
              </a:rPr>
              <a:t>Curtail Freedom </a:t>
            </a:r>
            <a:br>
              <a:rPr lang="zh-CN" altLang="zh-CN" sz="4000" dirty="0">
                <a:latin typeface="微软雅黑" panose="020B0503020204020204" charset="-122"/>
                <a:ea typeface="微软雅黑" panose="020B0503020204020204" charset="-122"/>
              </a:rPr>
            </a:br>
            <a:r>
              <a:rPr lang="zh-CN" altLang="zh-CN" sz="4000" dirty="0">
                <a:latin typeface="微软雅黑" panose="020B0503020204020204" charset="-122"/>
                <a:ea typeface="微软雅黑" panose="020B0503020204020204" charset="-122"/>
              </a:rPr>
              <a:t>and Become Bureaucratic </a:t>
            </a:r>
            <a:br>
              <a:rPr lang="zh-CN" altLang="zh-CN" sz="4000" dirty="0">
                <a:latin typeface="微软雅黑" panose="020B0503020204020204" charset="-122"/>
                <a:ea typeface="微软雅黑" panose="020B0503020204020204" charset="-122"/>
              </a:rPr>
            </a:br>
            <a:r>
              <a:rPr lang="zh-CN" altLang="zh-CN" sz="4000" dirty="0">
                <a:latin typeface="微软雅黑" panose="020B0503020204020204" charset="-122"/>
                <a:ea typeface="微软雅黑" panose="020B0503020204020204" charset="-122"/>
              </a:rPr>
              <a:t>as they Grow?</a:t>
            </a:r>
            <a:br>
              <a:rPr lang="en-US" altLang="zh-CN" sz="4000" dirty="0">
                <a:latin typeface="微软雅黑" panose="020B0503020204020204" charset="-122"/>
                <a:ea typeface="微软雅黑" panose="020B0503020204020204" charset="-122"/>
              </a:rPr>
            </a:br>
            <a:r>
              <a:rPr lang="zh-CN" altLang="en-US" sz="3600" b="1" dirty="0">
                <a:solidFill>
                  <a:srgbClr val="00B0F0"/>
                </a:solidFill>
                <a:latin typeface="微软雅黑" panose="020B0503020204020204" charset="-122"/>
                <a:ea typeface="微软雅黑" panose="020B0503020204020204" charset="-122"/>
              </a:rPr>
              <a:t>为什么大多数公司成长伴随着员工自由的缩减和公司的日益官僚化？</a:t>
            </a:r>
            <a:endParaRPr lang="zh-CN" altLang="zh-CN" sz="3600" b="1" dirty="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62467" name="Rectangle 2"/>
          <p:cNvSpPr>
            <a:spLocks noGrp="1"/>
          </p:cNvSpPr>
          <p:nvPr>
            <p:ph type="title"/>
          </p:nvPr>
        </p:nvSpPr>
        <p:spPr/>
        <p:txBody>
          <a:bodyPr vert="horz" wrap="square" lIns="91440" tIns="45720" rIns="91440" bIns="45720" anchor="ctr">
            <a:normAutofit fontScale="90000"/>
          </a:bodyPr>
          <a:p>
            <a:pPr eaLnBrk="1" hangingPunct="1"/>
            <a:r>
              <a:rPr lang="zh-CN" altLang="zh-CN" sz="3600" dirty="0">
                <a:latin typeface="微软雅黑" panose="020B0503020204020204" charset="-122"/>
                <a:ea typeface="微软雅黑" panose="020B0503020204020204" charset="-122"/>
              </a:rPr>
              <a:t>Desire for Bigger Positive Impact </a:t>
            </a:r>
            <a:br>
              <a:rPr lang="zh-CN" altLang="zh-CN" sz="3600" dirty="0">
                <a:latin typeface="微软雅黑" panose="020B0503020204020204" charset="-122"/>
                <a:ea typeface="微软雅黑" panose="020B0503020204020204" charset="-122"/>
              </a:rPr>
            </a:br>
            <a:r>
              <a:rPr lang="zh-CN" altLang="zh-CN" sz="3600" dirty="0">
                <a:latin typeface="微软雅黑" panose="020B0503020204020204" charset="-122"/>
                <a:ea typeface="微软雅黑" panose="020B0503020204020204" charset="-122"/>
              </a:rPr>
              <a:t>Creates Growth</a:t>
            </a:r>
            <a:br>
              <a:rPr lang="en-US" altLang="zh-CN" sz="3600" dirty="0">
                <a:latin typeface="微软雅黑" panose="020B0503020204020204" charset="-122"/>
                <a:ea typeface="微软雅黑" panose="020B0503020204020204" charset="-122"/>
              </a:rPr>
            </a:br>
            <a:r>
              <a:rPr lang="zh-CN" altLang="en-US" sz="3200" b="1" dirty="0">
                <a:latin typeface="微软雅黑" panose="020B0503020204020204" charset="-122"/>
                <a:ea typeface="微软雅黑" panose="020B0503020204020204" charset="-122"/>
              </a:rPr>
              <a:t>对于做大的渴望压缩了创造的增长</a:t>
            </a:r>
            <a:endParaRPr lang="zh-CN" altLang="zh-CN" sz="3200" b="1" dirty="0">
              <a:latin typeface="微软雅黑" panose="020B0503020204020204" charset="-122"/>
              <a:ea typeface="微软雅黑" panose="020B0503020204020204" charset="-122"/>
            </a:endParaRPr>
          </a:p>
        </p:txBody>
      </p:sp>
      <p:sp>
        <p:nvSpPr>
          <p:cNvPr id="62468" name="Line 3"/>
          <p:cNvSpPr/>
          <p:nvPr/>
        </p:nvSpPr>
        <p:spPr>
          <a:xfrm flipV="1">
            <a:off x="2667000" y="1905000"/>
            <a:ext cx="5791200" cy="4114800"/>
          </a:xfrm>
          <a:prstGeom prst="line">
            <a:avLst/>
          </a:prstGeom>
          <a:ln w="25400" cap="flat" cmpd="sng">
            <a:solidFill>
              <a:schemeClr val="tx1"/>
            </a:solidFill>
            <a:prstDash val="solid"/>
            <a:bevel/>
            <a:headEnd type="none" w="med" len="med"/>
            <a:tailEnd type="triangle" w="lg" len="lg"/>
          </a:ln>
        </p:spPr>
      </p:sp>
      <p:sp>
        <p:nvSpPr>
          <p:cNvPr id="62469" name="Text Box 4"/>
          <p:cNvSpPr/>
          <p:nvPr/>
        </p:nvSpPr>
        <p:spPr>
          <a:xfrm>
            <a:off x="6537325" y="3163888"/>
            <a:ext cx="1261745" cy="460375"/>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sym typeface="Calibri" panose="020F0702030404030204" pitchFamily="34" charset="0"/>
              </a:defRPr>
            </a:lvl1pPr>
            <a:lvl2pPr marL="742950" indent="-285750" algn="l" defTabSz="0"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sym typeface="Calibri" panose="020F0702030404030204" pitchFamily="34" charset="0"/>
              </a:defRPr>
            </a:lvl2pPr>
            <a:lvl3pPr marL="1143000" indent="-228600" algn="l" defTabSz="0"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sym typeface="Calibri" panose="020F0702030404030204" pitchFamily="34" charset="0"/>
              </a:defRPr>
            </a:lvl3pPr>
            <a:lvl4pPr marL="16002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4pPr>
            <a:lvl5pPr marL="20574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5pPr>
          </a:lstStyle>
          <a:p>
            <a:pPr marL="0" lvl="0" indent="0" defTabSz="914400">
              <a:spcBef>
                <a:spcPct val="0"/>
              </a:spcBef>
              <a:buNone/>
            </a:pPr>
            <a:r>
              <a:rPr lang="en-US" altLang="zh-CN" sz="2400" dirty="0">
                <a:latin typeface="微软雅黑" panose="020B0503020204020204" charset="-122"/>
                <a:ea typeface="微软雅黑" panose="020B0503020204020204" charset="-122"/>
                <a:sym typeface="Arial" panose="020B0604020202090204" pitchFamily="34" charset="0"/>
              </a:rPr>
              <a:t>Growth</a:t>
            </a:r>
            <a:endParaRPr lang="zh-CN" altLang="en-US" sz="1800" dirty="0">
              <a:latin typeface="微软雅黑" panose="020B0503020204020204" charset="-122"/>
              <a:ea typeface="微软雅黑" panose="020B0503020204020204" charset="-122"/>
              <a:sym typeface="Arial" panose="020B0604020202090204" pitchFamily="34" charset="0"/>
            </a:endParaRP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63491" name="Rectangle 2"/>
          <p:cNvSpPr>
            <a:spLocks noGrp="1"/>
          </p:cNvSpPr>
          <p:nvPr>
            <p:ph type="title"/>
          </p:nvPr>
        </p:nvSpPr>
        <p:spPr/>
        <p:txBody>
          <a:bodyPr vert="horz" wrap="square" lIns="91440" tIns="45720" rIns="91440" bIns="45720" anchor="ctr">
            <a:normAutofit fontScale="90000"/>
          </a:bodyPr>
          <a:p>
            <a:pPr eaLnBrk="1" hangingPunct="1"/>
            <a:r>
              <a:rPr lang="zh-CN" altLang="zh-CN" sz="4000" dirty="0">
                <a:latin typeface="微软雅黑" panose="020B0503020204020204" charset="-122"/>
                <a:ea typeface="微软雅黑" panose="020B0503020204020204" charset="-122"/>
              </a:rPr>
              <a:t>Growth Increases Complexity</a:t>
            </a:r>
            <a:br>
              <a:rPr lang="en-US" altLang="zh-CN" sz="4000" dirty="0">
                <a:latin typeface="微软雅黑" panose="020B0503020204020204" charset="-122"/>
                <a:ea typeface="微软雅黑" panose="020B0503020204020204" charset="-122"/>
              </a:rPr>
            </a:br>
            <a:r>
              <a:rPr lang="zh-CN" altLang="en-US" sz="3600" b="1" dirty="0">
                <a:latin typeface="微软雅黑" panose="020B0503020204020204" charset="-122"/>
                <a:ea typeface="微软雅黑" panose="020B0503020204020204" charset="-122"/>
              </a:rPr>
              <a:t>成长增加了公司的复杂度</a:t>
            </a:r>
            <a:endParaRPr lang="zh-CN" altLang="zh-CN" sz="3600" b="1" dirty="0">
              <a:latin typeface="微软雅黑" panose="020B0503020204020204" charset="-122"/>
              <a:ea typeface="微软雅黑" panose="020B0503020204020204" charset="-122"/>
            </a:endParaRPr>
          </a:p>
        </p:txBody>
      </p:sp>
      <p:sp>
        <p:nvSpPr>
          <p:cNvPr id="63492" name="Line 3"/>
          <p:cNvSpPr/>
          <p:nvPr/>
        </p:nvSpPr>
        <p:spPr>
          <a:xfrm flipV="1">
            <a:off x="2667000" y="1905000"/>
            <a:ext cx="5791200" cy="4114800"/>
          </a:xfrm>
          <a:prstGeom prst="line">
            <a:avLst/>
          </a:prstGeom>
          <a:ln w="25400" cap="flat" cmpd="sng">
            <a:solidFill>
              <a:schemeClr val="tx1"/>
            </a:solidFill>
            <a:prstDash val="solid"/>
            <a:bevel/>
            <a:headEnd type="none" w="med" len="med"/>
            <a:tailEnd type="triangle" w="lg" len="lg"/>
          </a:ln>
        </p:spPr>
      </p:sp>
      <p:sp>
        <p:nvSpPr>
          <p:cNvPr id="63493" name="Text Box 4"/>
          <p:cNvSpPr/>
          <p:nvPr/>
        </p:nvSpPr>
        <p:spPr>
          <a:xfrm>
            <a:off x="7620000" y="2590800"/>
            <a:ext cx="1825625" cy="460375"/>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sym typeface="Calibri" panose="020F0702030404030204" pitchFamily="34" charset="0"/>
              </a:defRPr>
            </a:lvl1pPr>
            <a:lvl2pPr marL="742950" indent="-285750" algn="l" defTabSz="0"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sym typeface="Calibri" panose="020F0702030404030204" pitchFamily="34" charset="0"/>
              </a:defRPr>
            </a:lvl2pPr>
            <a:lvl3pPr marL="1143000" indent="-228600" algn="l" defTabSz="0"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sym typeface="Calibri" panose="020F0702030404030204" pitchFamily="34" charset="0"/>
              </a:defRPr>
            </a:lvl3pPr>
            <a:lvl4pPr marL="16002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4pPr>
            <a:lvl5pPr marL="20574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5pPr>
          </a:lstStyle>
          <a:p>
            <a:pPr marL="0" lvl="0" indent="0" defTabSz="914400">
              <a:spcBef>
                <a:spcPct val="0"/>
              </a:spcBef>
              <a:buNone/>
            </a:pPr>
            <a:r>
              <a:rPr lang="en-US" altLang="zh-CN" sz="2400" dirty="0">
                <a:latin typeface="微软雅黑" panose="020B0503020204020204" charset="-122"/>
                <a:ea typeface="微软雅黑" panose="020B0503020204020204" charset="-122"/>
                <a:sym typeface="Arial" panose="020B0604020202090204" pitchFamily="34" charset="0"/>
              </a:rPr>
              <a:t>Complexity</a:t>
            </a:r>
            <a:endParaRPr lang="zh-CN" altLang="en-US" sz="1800" dirty="0">
              <a:latin typeface="微软雅黑" panose="020B0503020204020204" charset="-122"/>
              <a:ea typeface="微软雅黑" panose="020B0503020204020204" charset="-122"/>
              <a:sym typeface="Arial" panose="020B0604020202090204" pitchFamily="34" charset="0"/>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64515" name="Rectangle 2"/>
          <p:cNvSpPr>
            <a:spLocks noGrp="1"/>
          </p:cNvSpPr>
          <p:nvPr>
            <p:ph type="title"/>
          </p:nvPr>
        </p:nvSpPr>
        <p:spPr>
          <a:xfrm>
            <a:off x="1981200" y="274638"/>
            <a:ext cx="8229600" cy="1630362"/>
          </a:xfrm>
        </p:spPr>
        <p:txBody>
          <a:bodyPr vert="horz" wrap="square" lIns="91440" tIns="45720" rIns="91440" bIns="45720" anchor="ctr"/>
          <a:p>
            <a:pPr eaLnBrk="1" hangingPunct="1"/>
            <a:r>
              <a:rPr lang="zh-CN" altLang="zh-CN" sz="3600" dirty="0">
                <a:latin typeface="微软雅黑" panose="020B0503020204020204" charset="-122"/>
                <a:ea typeface="微软雅黑" panose="020B0503020204020204" charset="-122"/>
              </a:rPr>
              <a:t>Growth Also Often Shrinks Talent Density</a:t>
            </a:r>
            <a:br>
              <a:rPr lang="en-US" altLang="zh-CN" sz="3600" dirty="0">
                <a:latin typeface="微软雅黑" panose="020B0503020204020204" charset="-122"/>
                <a:ea typeface="微软雅黑" panose="020B0503020204020204" charset="-122"/>
              </a:rPr>
            </a:br>
            <a:r>
              <a:rPr lang="zh-CN" altLang="en-US" sz="3200" b="1" dirty="0">
                <a:latin typeface="微软雅黑" panose="020B0503020204020204" charset="-122"/>
                <a:ea typeface="微软雅黑" panose="020B0503020204020204" charset="-122"/>
              </a:rPr>
              <a:t>成长经常稀释了人才密度</a:t>
            </a:r>
            <a:endParaRPr lang="zh-CN" altLang="zh-CN" sz="3200" b="1" dirty="0">
              <a:latin typeface="微软雅黑" panose="020B0503020204020204" charset="-122"/>
              <a:ea typeface="微软雅黑" panose="020B0503020204020204" charset="-122"/>
            </a:endParaRPr>
          </a:p>
        </p:txBody>
      </p:sp>
      <p:sp>
        <p:nvSpPr>
          <p:cNvPr id="64516" name="Line 4"/>
          <p:cNvSpPr/>
          <p:nvPr/>
        </p:nvSpPr>
        <p:spPr>
          <a:xfrm>
            <a:off x="2590800" y="4114800"/>
            <a:ext cx="5715000" cy="762000"/>
          </a:xfrm>
          <a:prstGeom prst="line">
            <a:avLst/>
          </a:prstGeom>
          <a:ln w="25400" cap="flat" cmpd="sng">
            <a:solidFill>
              <a:srgbClr val="FF0000"/>
            </a:solidFill>
            <a:prstDash val="solid"/>
            <a:bevel/>
            <a:headEnd type="none" w="med" len="med"/>
            <a:tailEnd type="triangle" w="lg" len="lg"/>
          </a:ln>
        </p:spPr>
      </p:sp>
      <p:sp>
        <p:nvSpPr>
          <p:cNvPr id="64517" name="Text Box 5"/>
          <p:cNvSpPr/>
          <p:nvPr/>
        </p:nvSpPr>
        <p:spPr>
          <a:xfrm>
            <a:off x="6075363" y="4953000"/>
            <a:ext cx="4853940" cy="460375"/>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sym typeface="Calibri" panose="020F0702030404030204" pitchFamily="34" charset="0"/>
              </a:defRPr>
            </a:lvl1pPr>
            <a:lvl2pPr marL="742950" indent="-285750" algn="l" defTabSz="0"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sym typeface="Calibri" panose="020F0702030404030204" pitchFamily="34" charset="0"/>
              </a:defRPr>
            </a:lvl2pPr>
            <a:lvl3pPr marL="1143000" indent="-228600" algn="l" defTabSz="0"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sym typeface="Calibri" panose="020F0702030404030204" pitchFamily="34" charset="0"/>
              </a:defRPr>
            </a:lvl3pPr>
            <a:lvl4pPr marL="16002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4pPr>
            <a:lvl5pPr marL="20574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5pPr>
          </a:lstStyle>
          <a:p>
            <a:pPr marL="0" lvl="0" indent="0" defTabSz="914400">
              <a:spcBef>
                <a:spcPct val="0"/>
              </a:spcBef>
              <a:buNone/>
            </a:pPr>
            <a:r>
              <a:rPr lang="en-US" altLang="zh-CN" sz="2400" dirty="0">
                <a:latin typeface="微软雅黑" panose="020B0503020204020204" charset="-122"/>
                <a:ea typeface="微软雅黑" panose="020B0503020204020204" charset="-122"/>
                <a:sym typeface="Arial" panose="020B0604020202090204" pitchFamily="34" charset="0"/>
              </a:rPr>
              <a:t>% High Performance Employees</a:t>
            </a:r>
            <a:endParaRPr lang="zh-CN" altLang="en-US" sz="1800" dirty="0">
              <a:latin typeface="微软雅黑" panose="020B0503020204020204" charset="-122"/>
              <a:ea typeface="微软雅黑" panose="020B0503020204020204" charset="-122"/>
              <a:sym typeface="Arial" panose="020B0604020202090204" pitchFamily="34" charset="0"/>
            </a:endParaRPr>
          </a:p>
        </p:txBody>
      </p:sp>
      <p:sp>
        <p:nvSpPr>
          <p:cNvPr id="64518" name="Line 6"/>
          <p:cNvSpPr/>
          <p:nvPr/>
        </p:nvSpPr>
        <p:spPr>
          <a:xfrm flipV="1">
            <a:off x="2667000" y="1905000"/>
            <a:ext cx="5791200" cy="4114800"/>
          </a:xfrm>
          <a:prstGeom prst="line">
            <a:avLst/>
          </a:prstGeom>
          <a:ln w="25400" cap="flat" cmpd="sng">
            <a:solidFill>
              <a:schemeClr val="tx2"/>
            </a:solidFill>
            <a:prstDash val="solid"/>
            <a:bevel/>
            <a:headEnd type="none" w="med" len="med"/>
            <a:tailEnd type="triangle" w="lg" len="lg"/>
          </a:ln>
        </p:spPr>
      </p:sp>
      <p:sp>
        <p:nvSpPr>
          <p:cNvPr id="64519" name="Freeform 9"/>
          <p:cNvSpPr/>
          <p:nvPr/>
        </p:nvSpPr>
        <p:spPr>
          <a:xfrm>
            <a:off x="4899025" y="4410075"/>
            <a:ext cx="41275" cy="26988"/>
          </a:xfrm>
          <a:custGeom>
            <a:avLst/>
            <a:gdLst/>
            <a:ahLst/>
            <a:cxnLst/>
            <a:pathLst/>
          </a:custGeom>
          <a:solidFill>
            <a:schemeClr val="accent1">
              <a:alpha val="100000"/>
            </a:schemeClr>
          </a:solidFill>
          <a:ln w="9525" cap="flat" cmpd="sng">
            <a:solidFill>
              <a:schemeClr val="tx1">
                <a:alpha val="100000"/>
              </a:schemeClr>
            </a:solidFill>
            <a:prstDash val="solid"/>
            <a:bevel/>
            <a:headEnd type="none" w="med" len="med"/>
            <a:tailEnd type="none" w="med" len="med"/>
          </a:ln>
        </p:spPr>
        <p:txBody>
          <a:bodyPr/>
          <a:p>
            <a:endParaRPr lang="zh-CN" altLang="en-US"/>
          </a:p>
        </p:txBody>
      </p:sp>
      <p:sp>
        <p:nvSpPr>
          <p:cNvPr id="64520" name="Text Box 11"/>
          <p:cNvSpPr/>
          <p:nvPr/>
        </p:nvSpPr>
        <p:spPr>
          <a:xfrm>
            <a:off x="7620000" y="2590800"/>
            <a:ext cx="1825625" cy="460375"/>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sym typeface="Calibri" panose="020F0702030404030204" pitchFamily="34" charset="0"/>
              </a:defRPr>
            </a:lvl1pPr>
            <a:lvl2pPr marL="742950" indent="-285750" algn="l" defTabSz="0"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sym typeface="Calibri" panose="020F0702030404030204" pitchFamily="34" charset="0"/>
              </a:defRPr>
            </a:lvl2pPr>
            <a:lvl3pPr marL="1143000" indent="-228600" algn="l" defTabSz="0"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sym typeface="Calibri" panose="020F0702030404030204" pitchFamily="34" charset="0"/>
              </a:defRPr>
            </a:lvl3pPr>
            <a:lvl4pPr marL="16002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4pPr>
            <a:lvl5pPr marL="20574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5pPr>
          </a:lstStyle>
          <a:p>
            <a:pPr marL="0" lvl="0" indent="0" defTabSz="914400">
              <a:spcBef>
                <a:spcPct val="0"/>
              </a:spcBef>
              <a:buNone/>
            </a:pPr>
            <a:r>
              <a:rPr lang="en-US" altLang="zh-CN" sz="2400" dirty="0">
                <a:latin typeface="微软雅黑" panose="020B0503020204020204" charset="-122"/>
                <a:ea typeface="微软雅黑" panose="020B0503020204020204" charset="-122"/>
                <a:sym typeface="Arial" panose="020B0604020202090204" pitchFamily="34" charset="0"/>
              </a:rPr>
              <a:t>Complexity</a:t>
            </a:r>
            <a:endParaRPr lang="zh-CN" altLang="en-US" sz="1800" dirty="0">
              <a:latin typeface="微软雅黑" panose="020B0503020204020204" charset="-122"/>
              <a:ea typeface="微软雅黑" panose="020B0503020204020204" charset="-122"/>
              <a:sym typeface="Arial" panose="020B0604020202090204" pitchFamily="34" charset="0"/>
            </a:endParaRP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51203" name="Rectangle 2"/>
          <p:cNvSpPr>
            <a:spLocks noGrp="1" noChangeArrowheads="1"/>
          </p:cNvSpPr>
          <p:nvPr>
            <p:ph type="title"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Chaos Emerges</a:t>
            </a: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（混乱出现）</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65540" name="Line 3"/>
          <p:cNvSpPr/>
          <p:nvPr/>
        </p:nvSpPr>
        <p:spPr>
          <a:xfrm>
            <a:off x="2590800" y="4114800"/>
            <a:ext cx="5715000" cy="762000"/>
          </a:xfrm>
          <a:prstGeom prst="line">
            <a:avLst/>
          </a:prstGeom>
          <a:ln w="25400" cap="flat" cmpd="sng">
            <a:solidFill>
              <a:srgbClr val="FF0000"/>
            </a:solidFill>
            <a:prstDash val="solid"/>
            <a:bevel/>
            <a:headEnd type="none" w="med" len="med"/>
            <a:tailEnd type="triangle" w="lg" len="lg"/>
          </a:ln>
        </p:spPr>
      </p:sp>
      <p:sp>
        <p:nvSpPr>
          <p:cNvPr id="51205" name="Text Box 4"/>
          <p:cNvSpPr>
            <a:spLocks noChangeArrowheads="1"/>
          </p:cNvSpPr>
          <p:nvPr/>
        </p:nvSpPr>
        <p:spPr bwMode="auto">
          <a:xfrm>
            <a:off x="6075363" y="4953000"/>
            <a:ext cx="485394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rPr>
              <a:t>% High Performance Employees</a:t>
            </a:r>
            <a:endPar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高效能职员百分比</a:t>
            </a:r>
            <a:r>
              <a:rPr kumimoji="0" lang="zh-CN" altLang="en-US"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a:t>
            </a:r>
            <a:endParaRPr kumimoji="0" lang="zh-CN" altLang="en-US"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
        <p:nvSpPr>
          <p:cNvPr id="65542" name="Line 5"/>
          <p:cNvSpPr/>
          <p:nvPr/>
        </p:nvSpPr>
        <p:spPr>
          <a:xfrm flipV="1">
            <a:off x="2667000" y="1905000"/>
            <a:ext cx="5791200" cy="4114800"/>
          </a:xfrm>
          <a:prstGeom prst="line">
            <a:avLst/>
          </a:prstGeom>
          <a:ln w="25400" cap="flat" cmpd="sng">
            <a:solidFill>
              <a:schemeClr val="tx2"/>
            </a:solidFill>
            <a:prstDash val="solid"/>
            <a:bevel/>
            <a:headEnd type="none" w="med" len="med"/>
            <a:tailEnd type="triangle" w="lg" len="lg"/>
          </a:ln>
        </p:spPr>
      </p:sp>
      <p:sp>
        <p:nvSpPr>
          <p:cNvPr id="65543" name="Freeform 6"/>
          <p:cNvSpPr/>
          <p:nvPr/>
        </p:nvSpPr>
        <p:spPr>
          <a:xfrm>
            <a:off x="4899025" y="4410075"/>
            <a:ext cx="41275" cy="26988"/>
          </a:xfrm>
          <a:custGeom>
            <a:avLst/>
            <a:gdLst/>
            <a:ahLst/>
            <a:cxnLst/>
            <a:pathLst/>
          </a:custGeom>
          <a:solidFill>
            <a:schemeClr val="accent1">
              <a:alpha val="100000"/>
            </a:schemeClr>
          </a:solidFill>
          <a:ln w="9525" cap="flat" cmpd="sng">
            <a:solidFill>
              <a:schemeClr val="tx1">
                <a:alpha val="100000"/>
              </a:schemeClr>
            </a:solidFill>
            <a:prstDash val="solid"/>
            <a:bevel/>
            <a:headEnd type="none" w="med" len="med"/>
            <a:tailEnd type="none" w="med" len="med"/>
          </a:ln>
        </p:spPr>
        <p:txBody>
          <a:bodyPr/>
          <a:p>
            <a:endParaRPr lang="zh-CN" altLang="en-US"/>
          </a:p>
        </p:txBody>
      </p:sp>
      <p:sp>
        <p:nvSpPr>
          <p:cNvPr id="65544" name="Text Box 8"/>
          <p:cNvSpPr/>
          <p:nvPr/>
        </p:nvSpPr>
        <p:spPr>
          <a:xfrm>
            <a:off x="2667000" y="1793875"/>
            <a:ext cx="5211763" cy="141478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sym typeface="Calibri" panose="020F0702030404030204" pitchFamily="34" charset="0"/>
              </a:defRPr>
            </a:lvl1pPr>
            <a:lvl2pPr marL="742950" indent="-285750" algn="l" defTabSz="0"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sym typeface="Calibri" panose="020F0702030404030204" pitchFamily="34" charset="0"/>
              </a:defRPr>
            </a:lvl2pPr>
            <a:lvl3pPr marL="1143000" indent="-228600" algn="l" defTabSz="0"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sym typeface="Calibri" panose="020F0702030404030204" pitchFamily="34" charset="0"/>
              </a:defRPr>
            </a:lvl3pPr>
            <a:lvl4pPr marL="16002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4pPr>
            <a:lvl5pPr marL="20574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5pPr>
          </a:lstStyle>
          <a:p>
            <a:pPr marL="0" lvl="0" indent="0" defTabSz="914400">
              <a:spcBef>
                <a:spcPct val="0"/>
              </a:spcBef>
              <a:buNone/>
            </a:pPr>
            <a:r>
              <a:rPr lang="en-US" altLang="zh-CN" sz="1800" b="1" dirty="0">
                <a:solidFill>
                  <a:srgbClr val="FF0000"/>
                </a:solidFill>
                <a:latin typeface="微软雅黑" panose="020B0503020204020204" charset="-122"/>
                <a:ea typeface="微软雅黑" panose="020B0503020204020204" charset="-122"/>
                <a:sym typeface="Arial" panose="020B0604020202090204" pitchFamily="34" charset="0"/>
              </a:rPr>
              <a:t>Chaos and errors spike here – business</a:t>
            </a:r>
            <a:br>
              <a:rPr lang="zh-CN" altLang="en-US" sz="1800" b="1" dirty="0">
                <a:solidFill>
                  <a:srgbClr val="FF0000"/>
                </a:solidFill>
                <a:latin typeface="微软雅黑" panose="020B0503020204020204" charset="-122"/>
                <a:ea typeface="微软雅黑" panose="020B0503020204020204" charset="-122"/>
                <a:sym typeface="Arial" panose="020B0604020202090204" pitchFamily="34" charset="0"/>
              </a:rPr>
            </a:br>
            <a:r>
              <a:rPr lang="en-US" altLang="zh-CN" sz="1800" b="1" dirty="0">
                <a:solidFill>
                  <a:srgbClr val="FF0000"/>
                </a:solidFill>
                <a:latin typeface="微软雅黑" panose="020B0503020204020204" charset="-122"/>
                <a:ea typeface="微软雅黑" panose="020B0503020204020204" charset="-122"/>
                <a:sym typeface="Arial" panose="020B0604020202090204" pitchFamily="34" charset="0"/>
              </a:rPr>
              <a:t>has become too complex to run</a:t>
            </a:r>
            <a:br>
              <a:rPr lang="zh-CN" altLang="en-US" sz="1800" b="1" dirty="0">
                <a:solidFill>
                  <a:srgbClr val="FF0000"/>
                </a:solidFill>
                <a:latin typeface="微软雅黑" panose="020B0503020204020204" charset="-122"/>
                <a:ea typeface="微软雅黑" panose="020B0503020204020204" charset="-122"/>
                <a:sym typeface="Arial" panose="020B0604020202090204" pitchFamily="34" charset="0"/>
              </a:rPr>
            </a:br>
            <a:r>
              <a:rPr lang="en-US" altLang="zh-CN" sz="1800" b="1" dirty="0">
                <a:solidFill>
                  <a:srgbClr val="FF0000"/>
                </a:solidFill>
                <a:latin typeface="微软雅黑" panose="020B0503020204020204" charset="-122"/>
                <a:ea typeface="微软雅黑" panose="020B0503020204020204" charset="-122"/>
                <a:sym typeface="Arial" panose="020B0604020202090204" pitchFamily="34" charset="0"/>
              </a:rPr>
              <a:t>informally with this talent level</a:t>
            </a:r>
            <a:endParaRPr lang="en-US" altLang="zh-CN" sz="1800" b="1" dirty="0">
              <a:solidFill>
                <a:srgbClr val="FF0000"/>
              </a:solidFill>
              <a:latin typeface="微软雅黑" panose="020B0503020204020204" charset="-122"/>
              <a:ea typeface="微软雅黑" panose="020B0503020204020204" charset="-122"/>
              <a:sym typeface="Arial" panose="020B0604020202090204" pitchFamily="34" charset="0"/>
            </a:endParaRPr>
          </a:p>
          <a:p>
            <a:pPr marL="0" lvl="0" indent="0" defTabSz="914400">
              <a:spcBef>
                <a:spcPct val="0"/>
              </a:spcBef>
              <a:buNone/>
            </a:pPr>
            <a:r>
              <a:rPr lang="zh-CN" altLang="en-US" sz="1600" dirty="0">
                <a:solidFill>
                  <a:srgbClr val="FF0000"/>
                </a:solidFill>
                <a:latin typeface="微软雅黑" panose="020B0503020204020204" charset="-122"/>
                <a:ea typeface="微软雅黑" panose="020B0503020204020204" charset="-122"/>
                <a:sym typeface="Arial" panose="020B0604020202090204" pitchFamily="34" charset="0"/>
              </a:rPr>
              <a:t>（混乱和错误钉牢这里，在这个人才水平上，业务已经变得太过复杂而不可能以非范式的形态运行。）</a:t>
            </a:r>
            <a:endParaRPr lang="zh-CN" altLang="en-US" sz="1600" dirty="0">
              <a:solidFill>
                <a:srgbClr val="FF0000"/>
              </a:solidFill>
              <a:latin typeface="微软雅黑" panose="020B0503020204020204" charset="-122"/>
              <a:ea typeface="微软雅黑" panose="020B0503020204020204" charset="-122"/>
              <a:sym typeface="Arial" panose="020B0604020202090204" pitchFamily="34" charset="0"/>
            </a:endParaRPr>
          </a:p>
        </p:txBody>
      </p:sp>
      <p:sp>
        <p:nvSpPr>
          <p:cNvPr id="65545" name="AutoShape 9"/>
          <p:cNvSpPr/>
          <p:nvPr/>
        </p:nvSpPr>
        <p:spPr>
          <a:xfrm>
            <a:off x="4343400" y="3124200"/>
            <a:ext cx="685800" cy="1295400"/>
          </a:xfrm>
          <a:prstGeom prst="curvedRightArrow">
            <a:avLst>
              <a:gd name="adj1" fmla="val 37777"/>
              <a:gd name="adj2" fmla="val 75555"/>
              <a:gd name="adj3" fmla="val 33328"/>
            </a:avLst>
          </a:prstGeom>
          <a:solidFill>
            <a:schemeClr val="accent1"/>
          </a:solidFill>
          <a:ln w="9525" cap="flat" cmpd="sng">
            <a:solidFill>
              <a:schemeClr val="tx1"/>
            </a:solidFill>
            <a:prstDash val="solid"/>
            <a:miter/>
            <a:headEnd type="none" w="med" len="med"/>
            <a:tailEnd type="none" w="med" len="med"/>
          </a:ln>
        </p:spPr>
        <p:txBody>
          <a:bodyPr wrap="none" anchor="ctr"/>
          <a:lstStyle>
            <a:lvl1pPr marL="342900" indent="-342900" algn="l" defTabSz="0"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sym typeface="Calibri" panose="020F0702030404030204" pitchFamily="34" charset="0"/>
              </a:defRPr>
            </a:lvl1pPr>
            <a:lvl2pPr marL="742950" indent="-285750" algn="l" defTabSz="0"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sym typeface="Calibri" panose="020F0702030404030204" pitchFamily="34" charset="0"/>
              </a:defRPr>
            </a:lvl2pPr>
            <a:lvl3pPr marL="1143000" indent="-228600" algn="l" defTabSz="0"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sym typeface="Calibri" panose="020F0702030404030204" pitchFamily="34" charset="0"/>
              </a:defRPr>
            </a:lvl3pPr>
            <a:lvl4pPr marL="16002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4pPr>
            <a:lvl5pPr marL="20574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5pPr>
          </a:lstStyle>
          <a:p>
            <a:pPr marL="0" lvl="0" indent="0" defTabSz="914400">
              <a:spcBef>
                <a:spcPct val="0"/>
              </a:spcBef>
              <a:buNone/>
            </a:pPr>
            <a:endParaRPr lang="zh-CN" altLang="zh-CN" sz="1800" dirty="0">
              <a:solidFill>
                <a:srgbClr val="000000"/>
              </a:solidFill>
              <a:latin typeface="微软雅黑" panose="020B0503020204020204" charset="-122"/>
              <a:ea typeface="微软雅黑" panose="020B0503020204020204" charset="-122"/>
              <a:sym typeface="Arial" panose="020B0604020202090204" pitchFamily="34" charset="0"/>
            </a:endParaRPr>
          </a:p>
        </p:txBody>
      </p:sp>
      <p:sp>
        <p:nvSpPr>
          <p:cNvPr id="65546" name="Freeform 10"/>
          <p:cNvSpPr/>
          <p:nvPr/>
        </p:nvSpPr>
        <p:spPr>
          <a:xfrm>
            <a:off x="4919663" y="2743200"/>
            <a:ext cx="2395537" cy="2014538"/>
          </a:xfrm>
          <a:custGeom>
            <a:avLst/>
            <a:gdLst/>
            <a:ahLst/>
            <a:cxnLst/>
            <a:pathLst/>
          </a:custGeom>
          <a:solidFill>
            <a:srgbClr val="FF0000">
              <a:alpha val="100000"/>
            </a:srgbClr>
          </a:solidFill>
          <a:ln w="9525">
            <a:noFill/>
          </a:ln>
        </p:spPr>
        <p:txBody>
          <a:bodyPr/>
          <a:p>
            <a:endParaRPr lang="zh-CN" altLang="en-US"/>
          </a:p>
        </p:txBody>
      </p:sp>
      <p:sp>
        <p:nvSpPr>
          <p:cNvPr id="51211" name="Text Box 11"/>
          <p:cNvSpPr>
            <a:spLocks noChangeArrowheads="1"/>
          </p:cNvSpPr>
          <p:nvPr/>
        </p:nvSpPr>
        <p:spPr bwMode="auto">
          <a:xfrm>
            <a:off x="7620000" y="2590800"/>
            <a:ext cx="3095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rPr>
              <a:t>Complexity</a:t>
            </a:r>
            <a:r>
              <a:rPr kumimoji="0" lang="zh-CN" altLang="en-US"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a:t>
            </a:r>
            <a:r>
              <a:rPr kumimoji="0" lang="zh-CN" altLang="zh-CN" sz="2000" b="0" i="0" u="none" strike="noStrike" kern="1200" cap="none" spc="0" normalizeH="0" baseline="0" noProof="0" dirty="0">
                <a:ln>
                  <a:noFill/>
                </a:ln>
                <a:solidFill>
                  <a:schemeClr val="bg1">
                    <a:lumMod val="50000"/>
                  </a:schemeClr>
                </a:solidFill>
                <a:effectLst/>
                <a:uLnTx/>
                <a:uFillTx/>
                <a:latin typeface="Calibri" panose="020F0702030404030204" pitchFamily="34" charset="0"/>
                <a:ea typeface="宋体" panose="02010600030101010101" charset="-122"/>
                <a:cs typeface="+mn-cs"/>
                <a:sym typeface="Arial" panose="020B0604020202090204" pitchFamily="34" charset="0"/>
              </a:rPr>
              <a:t>复杂度</a:t>
            </a:r>
            <a:r>
              <a:rPr kumimoji="0" lang="zh-CN" altLang="en-US" sz="2000" b="0" i="0" u="none" strike="noStrike" kern="1200" cap="none" spc="0" normalizeH="0" baseline="0" noProof="0" dirty="0">
                <a:ln>
                  <a:noFill/>
                </a:ln>
                <a:solidFill>
                  <a:schemeClr val="bg1">
                    <a:lumMod val="50000"/>
                  </a:schemeClr>
                </a:solidFill>
                <a:effectLst/>
                <a:uLnTx/>
                <a:uFillTx/>
                <a:latin typeface="Calibri" panose="020F0702030404030204" pitchFamily="34" charset="0"/>
                <a:ea typeface="宋体" panose="02010600030101010101" charset="-122"/>
                <a:cs typeface="+mn-cs"/>
                <a:sym typeface="Arial" panose="020B0604020202090204" pitchFamily="34" charset="0"/>
              </a:rPr>
              <a:t>）</a:t>
            </a:r>
            <a:endParaRPr kumimoji="0" lang="zh-CN" altLang="en-US"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66563" name="Rectangle 2"/>
          <p:cNvSpPr>
            <a:spLocks noGrp="1"/>
          </p:cNvSpPr>
          <p:nvPr>
            <p:ph type="title"/>
          </p:nvPr>
        </p:nvSpPr>
        <p:spPr>
          <a:xfrm>
            <a:off x="2159000" y="246063"/>
            <a:ext cx="8229600" cy="1143000"/>
          </a:xfrm>
        </p:spPr>
        <p:txBody>
          <a:bodyPr vert="horz" wrap="square" lIns="91440" tIns="45720" rIns="91440" bIns="45720" anchor="ctr">
            <a:normAutofit fontScale="90000"/>
          </a:bodyPr>
          <a:p>
            <a:pPr eaLnBrk="1" hangingPunct="1"/>
            <a:r>
              <a:rPr lang="zh-CN" altLang="zh-CN" sz="4000" dirty="0">
                <a:latin typeface="微软雅黑" panose="020B0503020204020204" charset="-122"/>
                <a:ea typeface="微软雅黑" panose="020B0503020204020204" charset="-122"/>
              </a:rPr>
              <a:t>Process Emerges to Stop the Chaos</a:t>
            </a:r>
            <a:br>
              <a:rPr lang="en-US" altLang="zh-CN" sz="4000" dirty="0">
                <a:latin typeface="微软雅黑" panose="020B0503020204020204" charset="-122"/>
                <a:ea typeface="微软雅黑" panose="020B0503020204020204" charset="-122"/>
              </a:rPr>
            </a:br>
            <a:r>
              <a:rPr lang="zh-CN" altLang="en-US" sz="3600" b="1" dirty="0">
                <a:latin typeface="微软雅黑" panose="020B0503020204020204" charset="-122"/>
                <a:ea typeface="微软雅黑" panose="020B0503020204020204" charset="-122"/>
              </a:rPr>
              <a:t>流程开始出现以停止混乱</a:t>
            </a:r>
            <a:endParaRPr lang="zh-CN" altLang="zh-CN" sz="3600" b="1" dirty="0">
              <a:latin typeface="微软雅黑" panose="020B0503020204020204" charset="-122"/>
              <a:ea typeface="微软雅黑" panose="020B0503020204020204" charset="-122"/>
            </a:endParaRPr>
          </a:p>
        </p:txBody>
      </p:sp>
      <p:sp>
        <p:nvSpPr>
          <p:cNvPr id="66564" name="Text Box 5"/>
          <p:cNvSpPr/>
          <p:nvPr/>
        </p:nvSpPr>
        <p:spPr>
          <a:xfrm>
            <a:off x="5867400" y="3352800"/>
            <a:ext cx="2834005" cy="460375"/>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sym typeface="Calibri" panose="020F0702030404030204" pitchFamily="34" charset="0"/>
              </a:defRPr>
            </a:lvl1pPr>
            <a:lvl2pPr marL="742950" indent="-285750" algn="l" defTabSz="0"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sym typeface="Calibri" panose="020F0702030404030204" pitchFamily="34" charset="0"/>
              </a:defRPr>
            </a:lvl2pPr>
            <a:lvl3pPr marL="1143000" indent="-228600" algn="l" defTabSz="0"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sym typeface="Calibri" panose="020F0702030404030204" pitchFamily="34" charset="0"/>
              </a:defRPr>
            </a:lvl3pPr>
            <a:lvl4pPr marL="16002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4pPr>
            <a:lvl5pPr marL="20574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5pPr>
          </a:lstStyle>
          <a:p>
            <a:pPr marL="0" lvl="0" indent="0" defTabSz="914400">
              <a:spcBef>
                <a:spcPct val="0"/>
              </a:spcBef>
              <a:buNone/>
            </a:pPr>
            <a:r>
              <a:rPr lang="en-US" altLang="zh-CN" sz="2400" dirty="0">
                <a:latin typeface="微软雅黑" panose="020B0503020204020204" charset="-122"/>
                <a:ea typeface="微软雅黑" panose="020B0503020204020204" charset="-122"/>
                <a:sym typeface="Arial" panose="020B0604020202090204" pitchFamily="34" charset="0"/>
              </a:rPr>
              <a:t>Procedures</a:t>
            </a:r>
            <a:r>
              <a:rPr lang="zh-CN" altLang="en-US" sz="2000" dirty="0">
                <a:latin typeface="微软雅黑" panose="020B0503020204020204" charset="-122"/>
                <a:ea typeface="微软雅黑" panose="020B0503020204020204" charset="-122"/>
                <a:sym typeface="Arial" panose="020B0604020202090204" pitchFamily="34" charset="0"/>
              </a:rPr>
              <a:t>（流程）</a:t>
            </a:r>
            <a:endParaRPr lang="zh-CN" altLang="en-US" sz="2000" dirty="0">
              <a:latin typeface="微软雅黑" panose="020B0503020204020204" charset="-122"/>
              <a:ea typeface="微软雅黑" panose="020B0503020204020204" charset="-122"/>
              <a:sym typeface="Arial" panose="020B0604020202090204" pitchFamily="34" charset="0"/>
            </a:endParaRPr>
          </a:p>
        </p:txBody>
      </p:sp>
      <p:sp>
        <p:nvSpPr>
          <p:cNvPr id="66565" name="Line 6"/>
          <p:cNvSpPr/>
          <p:nvPr/>
        </p:nvSpPr>
        <p:spPr>
          <a:xfrm flipV="1">
            <a:off x="3429000" y="2286000"/>
            <a:ext cx="4038600" cy="2895600"/>
          </a:xfrm>
          <a:prstGeom prst="line">
            <a:avLst/>
          </a:prstGeom>
          <a:ln w="25400" cap="flat" cmpd="sng">
            <a:solidFill>
              <a:schemeClr val="tx1"/>
            </a:solidFill>
            <a:prstDash val="solid"/>
            <a:bevel/>
            <a:headEnd type="none" w="med" len="med"/>
            <a:tailEnd type="triangle" w="lg" len="lg"/>
          </a:ln>
        </p:spPr>
      </p:sp>
      <p:sp>
        <p:nvSpPr>
          <p:cNvPr id="52230" name="Text Box 9"/>
          <p:cNvSpPr>
            <a:spLocks noChangeArrowheads="1"/>
          </p:cNvSpPr>
          <p:nvPr/>
        </p:nvSpPr>
        <p:spPr bwMode="auto">
          <a:xfrm>
            <a:off x="4759325" y="4081463"/>
            <a:ext cx="5908675" cy="261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2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rPr>
              <a:t>No one loves process, but feels good compared to the pain of chaos</a:t>
            </a:r>
            <a:endParaRPr kumimoji="0" lang="en-US" altLang="zh-CN" sz="22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没有人喜欢流程，但是和混乱带来的痛苦相比，前者让人感觉好一点。</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2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2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rPr>
              <a:t>“Time to grow up” becomes the professional management’s mantra</a:t>
            </a:r>
            <a:endParaRPr kumimoji="0" lang="en-US" altLang="zh-CN" sz="22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“成长的时候到了”已经成为职业经理人的密咒。</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67587" name="Rectangle 2"/>
          <p:cNvSpPr>
            <a:spLocks noGrp="1"/>
          </p:cNvSpPr>
          <p:nvPr>
            <p:ph type="title"/>
          </p:nvPr>
        </p:nvSpPr>
        <p:spPr>
          <a:xfrm>
            <a:off x="1981200" y="274638"/>
            <a:ext cx="8229600" cy="1743075"/>
          </a:xfrm>
        </p:spPr>
        <p:txBody>
          <a:bodyPr vert="horz" wrap="square" lIns="91440" tIns="45720" rIns="91440" bIns="45720" anchor="ctr">
            <a:normAutofit fontScale="90000"/>
          </a:bodyPr>
          <a:p>
            <a:pPr eaLnBrk="1" hangingPunct="1"/>
            <a:r>
              <a:rPr lang="zh-CN" altLang="zh-CN" sz="4000" dirty="0">
                <a:latin typeface="微软雅黑" panose="020B0503020204020204" charset="-122"/>
                <a:ea typeface="微软雅黑" panose="020B0503020204020204" charset="-122"/>
              </a:rPr>
              <a:t>Process-focus Drives More Talent Out</a:t>
            </a:r>
            <a:br>
              <a:rPr lang="en-US" altLang="zh-CN" sz="4000" dirty="0">
                <a:latin typeface="微软雅黑" panose="020B0503020204020204" charset="-122"/>
                <a:ea typeface="微软雅黑" panose="020B0503020204020204" charset="-122"/>
              </a:rPr>
            </a:br>
            <a:r>
              <a:rPr lang="zh-CN" altLang="en-US" sz="3600" b="1" dirty="0">
                <a:latin typeface="微软雅黑" panose="020B0503020204020204" charset="-122"/>
                <a:ea typeface="微软雅黑" panose="020B0503020204020204" charset="-122"/>
              </a:rPr>
              <a:t>强调流程作业驱离更多人才</a:t>
            </a:r>
            <a:endParaRPr lang="zh-CN" altLang="zh-CN" sz="3600" b="1" dirty="0">
              <a:latin typeface="微软雅黑" panose="020B0503020204020204" charset="-122"/>
              <a:ea typeface="微软雅黑" panose="020B0503020204020204" charset="-122"/>
            </a:endParaRPr>
          </a:p>
        </p:txBody>
      </p:sp>
      <p:sp>
        <p:nvSpPr>
          <p:cNvPr id="67588" name="Text Box 5"/>
          <p:cNvSpPr/>
          <p:nvPr/>
        </p:nvSpPr>
        <p:spPr>
          <a:xfrm>
            <a:off x="5486400" y="3810000"/>
            <a:ext cx="4853940" cy="829945"/>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sym typeface="Calibri" panose="020F0702030404030204" pitchFamily="34" charset="0"/>
              </a:defRPr>
            </a:lvl1pPr>
            <a:lvl2pPr marL="742950" indent="-285750" algn="l" defTabSz="0"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sym typeface="Calibri" panose="020F0702030404030204" pitchFamily="34" charset="0"/>
              </a:defRPr>
            </a:lvl2pPr>
            <a:lvl3pPr marL="1143000" indent="-228600" algn="l" defTabSz="0"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sym typeface="Calibri" panose="020F0702030404030204" pitchFamily="34" charset="0"/>
              </a:defRPr>
            </a:lvl3pPr>
            <a:lvl4pPr marL="16002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4pPr>
            <a:lvl5pPr marL="20574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5pPr>
          </a:lstStyle>
          <a:p>
            <a:pPr marL="0" lvl="0" indent="0" defTabSz="914400">
              <a:spcBef>
                <a:spcPct val="0"/>
              </a:spcBef>
              <a:buNone/>
            </a:pPr>
            <a:r>
              <a:rPr lang="en-US" altLang="zh-CN" sz="2400" dirty="0">
                <a:latin typeface="微软雅黑" panose="020B0503020204020204" charset="-122"/>
                <a:ea typeface="微软雅黑" panose="020B0503020204020204" charset="-122"/>
                <a:sym typeface="Arial" panose="020B0604020202090204" pitchFamily="34" charset="0"/>
              </a:rPr>
              <a:t>% High Performance Employees</a:t>
            </a:r>
            <a:endParaRPr lang="en-US" altLang="zh-CN" sz="2400" dirty="0">
              <a:latin typeface="微软雅黑" panose="020B0503020204020204" charset="-122"/>
              <a:ea typeface="微软雅黑" panose="020B0503020204020204" charset="-122"/>
              <a:sym typeface="Arial" panose="020B0604020202090204" pitchFamily="34" charset="0"/>
            </a:endParaRPr>
          </a:p>
          <a:p>
            <a:pPr marL="0" lvl="0" indent="0" defTabSz="914400">
              <a:spcBef>
                <a:spcPct val="0"/>
              </a:spcBef>
              <a:buNone/>
            </a:pPr>
            <a:r>
              <a:rPr lang="zh-CN" altLang="en-US" sz="2400" dirty="0">
                <a:latin typeface="微软雅黑" panose="020B0503020204020204" charset="-122"/>
                <a:ea typeface="微软雅黑" panose="020B0503020204020204" charset="-122"/>
                <a:sym typeface="Arial" panose="020B0604020202090204" pitchFamily="34" charset="0"/>
              </a:rPr>
              <a:t>高绩效职业人员百分比降低</a:t>
            </a:r>
            <a:endParaRPr lang="zh-CN" altLang="en-US" sz="1800" dirty="0">
              <a:latin typeface="微软雅黑" panose="020B0503020204020204" charset="-122"/>
              <a:ea typeface="微软雅黑" panose="020B0503020204020204" charset="-122"/>
              <a:sym typeface="Arial" panose="020B0604020202090204" pitchFamily="34" charset="0"/>
            </a:endParaRPr>
          </a:p>
        </p:txBody>
      </p:sp>
      <p:sp>
        <p:nvSpPr>
          <p:cNvPr id="67589" name="Freeform 6"/>
          <p:cNvSpPr/>
          <p:nvPr/>
        </p:nvSpPr>
        <p:spPr>
          <a:xfrm>
            <a:off x="4899025" y="4410075"/>
            <a:ext cx="41275" cy="26988"/>
          </a:xfrm>
          <a:custGeom>
            <a:avLst/>
            <a:gdLst/>
            <a:ahLst/>
            <a:cxnLst/>
            <a:pathLst/>
          </a:custGeom>
          <a:solidFill>
            <a:schemeClr val="accent1">
              <a:alpha val="100000"/>
            </a:schemeClr>
          </a:solidFill>
          <a:ln w="9525" cap="flat" cmpd="sng">
            <a:solidFill>
              <a:schemeClr val="tx1">
                <a:alpha val="100000"/>
              </a:schemeClr>
            </a:solidFill>
            <a:prstDash val="solid"/>
            <a:bevel/>
            <a:headEnd type="none" w="med" len="med"/>
            <a:tailEnd type="none" w="med" len="med"/>
          </a:ln>
        </p:spPr>
        <p:txBody>
          <a:bodyPr/>
          <a:p>
            <a:endParaRPr lang="zh-CN" altLang="en-US"/>
          </a:p>
        </p:txBody>
      </p:sp>
      <p:sp>
        <p:nvSpPr>
          <p:cNvPr id="67590" name="Freeform 7"/>
          <p:cNvSpPr/>
          <p:nvPr/>
        </p:nvSpPr>
        <p:spPr>
          <a:xfrm>
            <a:off x="2362200" y="4076700"/>
            <a:ext cx="6781800" cy="1714500"/>
          </a:xfrm>
          <a:custGeom>
            <a:avLst/>
            <a:gdLst/>
            <a:ahLst/>
            <a:cxnLst/>
            <a:pathLst/>
          </a:custGeom>
          <a:noFill/>
          <a:ln w="28575" cap="flat" cmpd="sng">
            <a:solidFill>
              <a:srgbClr val="FF0000">
                <a:alpha val="100000"/>
              </a:srgbClr>
            </a:solidFill>
            <a:prstDash val="solid"/>
            <a:bevel/>
            <a:headEnd type="none" w="med" len="med"/>
            <a:tailEnd type="triangle" w="med" len="med"/>
          </a:ln>
        </p:spPr>
        <p:txBody>
          <a:bodyPr/>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员工的无知，是管理者的失职</a:t>
            </a: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56845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不要雇佣</a:t>
            </a:r>
            <a:r>
              <a:rPr lang="en-US" altLang="zh-CN" sz="2000" dirty="0">
                <a:solidFill>
                  <a:schemeClr val="tx1">
                    <a:lumMod val="50000"/>
                    <a:lumOff val="50000"/>
                  </a:schemeClr>
                </a:solidFill>
                <a:sym typeface="+mn-ea"/>
              </a:rPr>
              <a:t>“</a:t>
            </a:r>
            <a:r>
              <a:rPr lang="zh-CN" altLang="en-US" sz="2000" dirty="0">
                <a:solidFill>
                  <a:schemeClr val="tx1">
                    <a:lumMod val="50000"/>
                    <a:lumOff val="50000"/>
                  </a:schemeClr>
                </a:solidFill>
                <a:sym typeface="+mn-ea"/>
              </a:rPr>
              <a:t>笨</a:t>
            </a:r>
            <a:r>
              <a:rPr lang="en-US" altLang="zh-CN" sz="2000" dirty="0">
                <a:solidFill>
                  <a:schemeClr val="tx1">
                    <a:lumMod val="50000"/>
                    <a:lumOff val="50000"/>
                  </a:schemeClr>
                </a:solidFill>
                <a:sym typeface="+mn-ea"/>
              </a:rPr>
              <a:t>”</a:t>
            </a:r>
            <a:r>
              <a:rPr lang="zh-CN" altLang="en-US" sz="2000" dirty="0">
                <a:solidFill>
                  <a:schemeClr val="tx1">
                    <a:lumMod val="50000"/>
                    <a:lumOff val="50000"/>
                  </a:schemeClr>
                </a:solidFill>
                <a:sym typeface="+mn-ea"/>
              </a:rPr>
              <a:t>的员工，也最好不要臆想员工很笨，他不知道我所知道的东西，所以我有必要告诉他；</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用简单直白的方式对业务进行解释回报巨大；</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越是与客户直接接触的员工，譬如客服人员，越要与其分享战略、运营、成果等信息。</a:t>
            </a:r>
            <a:endParaRPr lang="zh-CN" altLang="en-US" sz="20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如果员工做了愚蠢的事情，要么是未被告知相关信息，要么是被告知了错误信息。</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68611" name="Rectangle 2"/>
          <p:cNvSpPr>
            <a:spLocks noGrp="1"/>
          </p:cNvSpPr>
          <p:nvPr>
            <p:ph type="title"/>
          </p:nvPr>
        </p:nvSpPr>
        <p:spPr>
          <a:xfrm>
            <a:off x="1524000" y="274638"/>
            <a:ext cx="9144000" cy="1143000"/>
          </a:xfrm>
        </p:spPr>
        <p:txBody>
          <a:bodyPr vert="horz" wrap="square" lIns="91440" tIns="45720" rIns="91440" bIns="45720" anchor="ctr">
            <a:normAutofit fontScale="90000"/>
          </a:bodyPr>
          <a:p>
            <a:pPr eaLnBrk="1" hangingPunct="1"/>
            <a:r>
              <a:rPr lang="zh-CN" altLang="zh-CN" sz="3600" dirty="0">
                <a:latin typeface="微软雅黑" panose="020B0503020204020204" charset="-122"/>
                <a:ea typeface="微软雅黑" panose="020B0503020204020204" charset="-122"/>
              </a:rPr>
              <a:t>Process Brings Seductively Strong </a:t>
            </a:r>
            <a:br>
              <a:rPr lang="zh-CN" altLang="zh-CN" sz="3600" dirty="0">
                <a:latin typeface="微软雅黑" panose="020B0503020204020204" charset="-122"/>
                <a:ea typeface="微软雅黑" panose="020B0503020204020204" charset="-122"/>
              </a:rPr>
            </a:br>
            <a:r>
              <a:rPr lang="zh-CN" altLang="zh-CN" sz="3600" dirty="0">
                <a:latin typeface="微软雅黑" panose="020B0503020204020204" charset="-122"/>
                <a:ea typeface="微软雅黑" panose="020B0503020204020204" charset="-122"/>
              </a:rPr>
              <a:t>Near-Term Outcome</a:t>
            </a:r>
            <a:br>
              <a:rPr lang="en-US" altLang="zh-CN" sz="4000" dirty="0">
                <a:latin typeface="微软雅黑" panose="020B0503020204020204" charset="-122"/>
                <a:ea typeface="微软雅黑" panose="020B0503020204020204" charset="-122"/>
              </a:rPr>
            </a:br>
            <a:r>
              <a:rPr lang="zh-CN" altLang="en-US" sz="2800" b="1" dirty="0">
                <a:latin typeface="微软雅黑" panose="020B0503020204020204" charset="-122"/>
                <a:ea typeface="微软雅黑" panose="020B0503020204020204" charset="-122"/>
              </a:rPr>
              <a:t>流程作业引出强有力的短期行为结果</a:t>
            </a:r>
            <a:endParaRPr lang="zh-CN" altLang="zh-CN" sz="2800" b="1" dirty="0">
              <a:latin typeface="微软雅黑" panose="020B0503020204020204" charset="-122"/>
              <a:ea typeface="微软雅黑" panose="020B0503020204020204" charset="-122"/>
            </a:endParaRPr>
          </a:p>
        </p:txBody>
      </p:sp>
      <p:sp>
        <p:nvSpPr>
          <p:cNvPr id="54276" name="Rectangle 3"/>
          <p:cNvSpPr>
            <a:spLocks noGrp="1" noChangeArrowheads="1"/>
          </p:cNvSpPr>
          <p:nvPr>
            <p:ph type="body" idx="1"/>
          </p:nvPr>
        </p:nvSpPr>
        <p:spPr>
          <a:xfrm>
            <a:off x="2324100" y="1600200"/>
            <a:ext cx="822960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20000"/>
          </a:bodyPr>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A highly-successful process-driven company</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一个高度成功的流程驱动型公司</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With leading share in its market</a:t>
            </a:r>
            <a:endParaRPr kumimoji="0" lang="en-US"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在所处的市场上占据领先份额</a:t>
            </a:r>
            <a:endParaRPr kumimoji="0" lang="zh-CN"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Minimal thinking required</a:t>
            </a:r>
            <a:endParaRPr kumimoji="0" lang="en-US"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对思考的需求最少</a:t>
            </a:r>
            <a:endParaRPr kumimoji="0" lang="zh-CN"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Few mistakes made – very efficient</a:t>
            </a:r>
            <a:endParaRPr kumimoji="0" lang="en-US"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很少犯错</a:t>
            </a:r>
            <a:r>
              <a:rPr kumimoji="0" lang="en-US"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en-US"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听起来不错</a:t>
            </a:r>
            <a:endParaRPr kumimoji="0" lang="zh-CN"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Few curious innovator-mavericks remain</a:t>
            </a:r>
            <a:endParaRPr kumimoji="0" lang="en-US"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很少有好奇的创新者</a:t>
            </a:r>
            <a:r>
              <a:rPr kumimoji="0" lang="en-US"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en-US"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难有突破</a:t>
            </a:r>
            <a:endParaRPr kumimoji="0" lang="zh-CN"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Very optimized processes for its existing market</a:t>
            </a:r>
            <a:endParaRPr kumimoji="0" lang="en-US"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对既存市场拥有高度优化的流程</a:t>
            </a:r>
            <a:endParaRPr kumimoji="0" lang="zh-CN"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Efficiency has trumped flexibility</a:t>
            </a:r>
            <a:endParaRPr kumimoji="0" lang="en-US"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效率战胜了灵活性</a:t>
            </a:r>
            <a:endParaRPr kumimoji="0" lang="zh-CN"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70659" name="Rectangle 2"/>
          <p:cNvSpPr>
            <a:spLocks noGrp="1"/>
          </p:cNvSpPr>
          <p:nvPr>
            <p:ph type="title"/>
          </p:nvPr>
        </p:nvSpPr>
        <p:spPr>
          <a:xfrm>
            <a:off x="1981200" y="85725"/>
            <a:ext cx="8229600" cy="1143000"/>
          </a:xfrm>
        </p:spPr>
        <p:txBody>
          <a:bodyPr vert="horz" wrap="square" lIns="91440" tIns="45720" rIns="91440" bIns="45720" anchor="ctr"/>
          <a:p>
            <a:pPr eaLnBrk="1" hangingPunct="1"/>
            <a:r>
              <a:rPr lang="zh-CN" altLang="zh-CN" sz="3600" dirty="0">
                <a:solidFill>
                  <a:srgbClr val="FF0000"/>
                </a:solidFill>
                <a:latin typeface="微软雅黑" panose="020B0503020204020204" charset="-122"/>
                <a:ea typeface="微软雅黑" panose="020B0503020204020204" charset="-122"/>
              </a:rPr>
              <a:t>Then the Market Shifts…</a:t>
            </a:r>
            <a:br>
              <a:rPr lang="en-US" altLang="zh-CN" sz="4000" dirty="0">
                <a:solidFill>
                  <a:srgbClr val="FF0000"/>
                </a:solidFill>
                <a:latin typeface="微软雅黑" panose="020B0503020204020204" charset="-122"/>
                <a:ea typeface="微软雅黑" panose="020B0503020204020204" charset="-122"/>
              </a:rPr>
            </a:br>
            <a:r>
              <a:rPr lang="zh-CN" altLang="en-US" sz="3200" b="1" dirty="0">
                <a:latin typeface="微软雅黑" panose="020B0503020204020204" charset="-122"/>
                <a:ea typeface="微软雅黑" panose="020B0503020204020204" charset="-122"/>
              </a:rPr>
              <a:t>接着市场变了</a:t>
            </a:r>
            <a:r>
              <a:rPr lang="en-US" altLang="zh-CN" sz="3200" dirty="0">
                <a:latin typeface="微软雅黑" panose="020B0503020204020204" charset="-122"/>
                <a:ea typeface="微软雅黑" panose="020B0503020204020204" charset="-122"/>
              </a:rPr>
              <a:t>…</a:t>
            </a:r>
            <a:endParaRPr lang="zh-CN" altLang="zh-CN" sz="3200" dirty="0">
              <a:latin typeface="微软雅黑" panose="020B0503020204020204" charset="-122"/>
              <a:ea typeface="微软雅黑" panose="020B0503020204020204" charset="-122"/>
            </a:endParaRPr>
          </a:p>
        </p:txBody>
      </p:sp>
      <p:sp>
        <p:nvSpPr>
          <p:cNvPr id="55300" name="Rectangle 3"/>
          <p:cNvSpPr>
            <a:spLocks noGrp="1" noChangeArrowheads="1"/>
          </p:cNvSpPr>
          <p:nvPr>
            <p:ph type="body" idx="1"/>
          </p:nvPr>
        </p:nvSpPr>
        <p:spPr>
          <a:xfrm>
            <a:off x="1981200" y="1200150"/>
            <a:ext cx="822960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90000" lnSpcReduction="20000"/>
          </a:bodyPr>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Market shifts due to new technology or competitors or business models</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由于新技术或者新对手或者新商业模式的出现，市场变了。</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Company is unable to adapt quickly </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前述公司不能快速适应</a:t>
            </a:r>
            <a:endParaRPr kumimoji="0" lang="zh-CN"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because the employees are extremely good at following the existing processes, and process adherence is the value system</a:t>
            </a:r>
            <a:endParaRPr kumimoji="0" lang="en-US" altLang="zh-CN" sz="2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因为员工们已经极端适应既有的流程作业，对流程的依靠是系统价值的核心。</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Company generally grinds painfully into irrelevance</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这样</a:t>
            </a:r>
            <a:r>
              <a:rPr kumimoji="0" lang="zh-CN"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的公司将会痛苦地被碾成昨日黄花</a:t>
            </a:r>
            <a:r>
              <a:rPr kumimoji="0" lang="zh-CN" altLang="zh-CN" sz="2800" b="0" i="0" u="none" strike="noStrike" kern="1200" cap="none" spc="0" normalizeH="0" baseline="0" noProof="0" dirty="0">
                <a:ln>
                  <a:noFill/>
                </a:ln>
                <a:solidFill>
                  <a:schemeClr val="tx1"/>
                </a:solidFill>
                <a:effectLst/>
                <a:uLnTx/>
                <a:uFillTx/>
                <a:latin typeface="+mn-lt"/>
                <a:ea typeface="+mn-ea"/>
                <a:cs typeface="+mn-cs"/>
                <a:sym typeface="Calibri" panose="020F0702030404030204" pitchFamily="34" charset="0"/>
              </a:rPr>
              <a:t>。</a:t>
            </a:r>
            <a:endParaRPr kumimoji="0" lang="zh-CN" altLang="zh-CN" sz="2800" b="0" i="0" u="none" strike="noStrike" kern="1200" cap="none" spc="0" normalizeH="0" baseline="0" noProof="0" dirty="0">
              <a:ln>
                <a:noFill/>
              </a:ln>
              <a:solidFill>
                <a:schemeClr val="tx1"/>
              </a:solidFill>
              <a:effectLst/>
              <a:uLnTx/>
              <a:uFillTx/>
              <a:latin typeface="+mn-lt"/>
              <a:ea typeface="+mn-ea"/>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71683" name="Title 1"/>
          <p:cNvSpPr>
            <a:spLocks noGrp="1"/>
          </p:cNvSpPr>
          <p:nvPr>
            <p:ph type="title"/>
          </p:nvPr>
        </p:nvSpPr>
        <p:spPr/>
        <p:txBody>
          <a:bodyPr vert="horz" wrap="square" lIns="91440" tIns="45720" rIns="91440" bIns="45720" anchor="ctr">
            <a:normAutofit fontScale="90000"/>
          </a:bodyPr>
          <a:p>
            <a:pPr eaLnBrk="1" hangingPunct="1"/>
            <a:r>
              <a:rPr lang="zh-CN" altLang="zh-CN" sz="4000" dirty="0">
                <a:latin typeface="微软雅黑" panose="020B0503020204020204" charset="-122"/>
                <a:ea typeface="微软雅黑" panose="020B0503020204020204" charset="-122"/>
              </a:rPr>
              <a:t>Seems Like Three Bad Options</a:t>
            </a:r>
            <a:br>
              <a:rPr lang="en-US" altLang="zh-CN" sz="4000" dirty="0">
                <a:latin typeface="微软雅黑" panose="020B0503020204020204" charset="-122"/>
                <a:ea typeface="微软雅黑" panose="020B0503020204020204" charset="-122"/>
              </a:rPr>
            </a:br>
            <a:r>
              <a:rPr lang="zh-CN" altLang="en-US" sz="3200" b="1" dirty="0">
                <a:latin typeface="微软雅黑" panose="020B0503020204020204" charset="-122"/>
                <a:ea typeface="微软雅黑" panose="020B0503020204020204" charset="-122"/>
              </a:rPr>
              <a:t>貌似更糟的第三种选择</a:t>
            </a:r>
            <a:endParaRPr lang="zh-CN" altLang="zh-CN" sz="3200" b="1" dirty="0">
              <a:latin typeface="微软雅黑" panose="020B0503020204020204" charset="-122"/>
              <a:ea typeface="微软雅黑" panose="020B0503020204020204" charset="-122"/>
            </a:endParaRPr>
          </a:p>
        </p:txBody>
      </p:sp>
      <p:sp>
        <p:nvSpPr>
          <p:cNvPr id="56324" name="Content Placeholder 2"/>
          <p:cNvSpPr>
            <a:spLocks noGrp="1" noChangeArrowheads="1"/>
          </p:cNvSpPr>
          <p:nvPr>
            <p:ph idx="1"/>
          </p:nvPr>
        </p:nvSpPr>
        <p:spPr>
          <a:xfrm>
            <a:off x="1860550" y="1600200"/>
            <a:ext cx="869315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10000"/>
          </a:bodyPr>
          <a:lstStyle/>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1. </a:t>
            </a: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Stay creative by staying small, but therefore have less impact</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通过保持公司小型化而保存创新能力，但是因此失去市场影响力。</a:t>
            </a:r>
            <a:endPar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2. </a:t>
            </a: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Avoid rules as you grow, and suffer chaos</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成长</a:t>
            </a:r>
            <a:r>
              <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的同时不设立规则，然后为混乱所苦。</a:t>
            </a:r>
            <a:endPar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3. </a:t>
            </a: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Use process as you grow to drive efficient execution of current model, but cripple creativity, flexibility, and ability to thrive when your market eventually changes</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当</a:t>
            </a:r>
            <a:r>
              <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公司成长时，使用流程驱动现有模式的有效执行。当市场最终改变时，只能用跛脚的创新能力、灵活性和业务能力实现成长。</a:t>
            </a:r>
            <a:endPar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72707" name="Title 1"/>
          <p:cNvSpPr>
            <a:spLocks noGrp="1"/>
          </p:cNvSpPr>
          <p:nvPr>
            <p:ph type="title"/>
          </p:nvPr>
        </p:nvSpPr>
        <p:spPr/>
        <p:txBody>
          <a:bodyPr vert="horz" wrap="square" lIns="91440" tIns="45720" rIns="91440" bIns="45720" anchor="ctr">
            <a:normAutofit fontScale="90000"/>
          </a:bodyPr>
          <a:p>
            <a:pPr eaLnBrk="1" hangingPunct="1"/>
            <a:r>
              <a:rPr lang="zh-CN" altLang="zh-CN" sz="4000" dirty="0">
                <a:latin typeface="微软雅黑" panose="020B0503020204020204" charset="-122"/>
                <a:ea typeface="微软雅黑" panose="020B0503020204020204" charset="-122"/>
              </a:rPr>
              <a:t>A Fourth Option</a:t>
            </a:r>
            <a:br>
              <a:rPr lang="en-US" altLang="zh-CN" sz="4000" dirty="0">
                <a:latin typeface="微软雅黑" panose="020B0503020204020204" charset="-122"/>
                <a:ea typeface="微软雅黑" panose="020B0503020204020204" charset="-122"/>
              </a:rPr>
            </a:br>
            <a:r>
              <a:rPr lang="zh-CN" altLang="en-US" sz="3200" b="1" dirty="0">
                <a:solidFill>
                  <a:srgbClr val="00B0F0"/>
                </a:solidFill>
                <a:latin typeface="微软雅黑" panose="020B0503020204020204" charset="-122"/>
                <a:ea typeface="微软雅黑" panose="020B0503020204020204" charset="-122"/>
              </a:rPr>
              <a:t>第</a:t>
            </a:r>
            <a:r>
              <a:rPr lang="en-US" altLang="zh-CN" sz="3200" b="1" dirty="0">
                <a:solidFill>
                  <a:srgbClr val="00B0F0"/>
                </a:solidFill>
                <a:latin typeface="微软雅黑" panose="020B0503020204020204" charset="-122"/>
                <a:ea typeface="微软雅黑" panose="020B0503020204020204" charset="-122"/>
              </a:rPr>
              <a:t>4</a:t>
            </a:r>
            <a:r>
              <a:rPr lang="zh-CN" altLang="en-US" sz="3200" b="1" dirty="0">
                <a:solidFill>
                  <a:srgbClr val="00B0F0"/>
                </a:solidFill>
                <a:latin typeface="微软雅黑" panose="020B0503020204020204" charset="-122"/>
                <a:ea typeface="微软雅黑" panose="020B0503020204020204" charset="-122"/>
              </a:rPr>
              <a:t>种选择</a:t>
            </a:r>
            <a:endParaRPr lang="zh-CN" altLang="zh-CN" sz="3200" b="1" dirty="0">
              <a:solidFill>
                <a:srgbClr val="00B0F0"/>
              </a:solidFill>
              <a:latin typeface="微软雅黑" panose="020B0503020204020204" charset="-122"/>
              <a:ea typeface="微软雅黑" panose="020B0503020204020204" charset="-122"/>
            </a:endParaRPr>
          </a:p>
        </p:txBody>
      </p:sp>
      <p:sp>
        <p:nvSpPr>
          <p:cNvPr id="57348" name="Content Placeholder 2"/>
          <p:cNvSpPr>
            <a:spLocks noGrp="1" noChangeArrowheads="1"/>
          </p:cNvSpPr>
          <p:nvPr>
            <p:ph idx="1"/>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Avoid Chaos as you grow with Ever More High Performance People – not with Rules</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通过和更多高效能员工共同成长，而非制定规则以避免混乱</a:t>
            </a:r>
            <a:endPar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Then you can continue to mostly run informally with self-discipline, and avoid chaos</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于是你可以最大程度上凭借自律而使得灵活运作的业务得以进行，同时避免混乱</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The run informally part is what enables and attracts creativity</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灵活运作的那一部分能够激发和吸引创造力</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73731" name="Rectangle 2"/>
          <p:cNvSpPr>
            <a:spLocks noGrp="1"/>
          </p:cNvSpPr>
          <p:nvPr>
            <p:ph type="title"/>
          </p:nvPr>
        </p:nvSpPr>
        <p:spPr>
          <a:xfrm>
            <a:off x="1981200" y="274638"/>
            <a:ext cx="8229600" cy="1663700"/>
          </a:xfrm>
        </p:spPr>
        <p:txBody>
          <a:bodyPr vert="horz" wrap="square" lIns="91440" tIns="45720" rIns="91440" bIns="45720" anchor="ctr">
            <a:normAutofit fontScale="90000"/>
          </a:bodyPr>
          <a:p>
            <a:pPr eaLnBrk="1" hangingPunct="1"/>
            <a:r>
              <a:rPr lang="zh-CN" altLang="zh-CN" sz="3600" dirty="0">
                <a:latin typeface="微软雅黑" panose="020B0503020204020204" charset="-122"/>
                <a:ea typeface="微软雅黑" panose="020B0503020204020204" charset="-122"/>
              </a:rPr>
              <a:t>The Key:  Increase Talent Density faster than Complexity Grows</a:t>
            </a:r>
            <a:br>
              <a:rPr lang="en-US" altLang="zh-CN" sz="4000" dirty="0">
                <a:latin typeface="微软雅黑" panose="020B0503020204020204" charset="-122"/>
                <a:ea typeface="微软雅黑" panose="020B0503020204020204" charset="-122"/>
              </a:rPr>
            </a:br>
            <a:r>
              <a:rPr lang="zh-CN" altLang="en-US" sz="2800" b="1" dirty="0">
                <a:solidFill>
                  <a:srgbClr val="00B0F0"/>
                </a:solidFill>
                <a:latin typeface="微软雅黑" panose="020B0503020204020204" charset="-122"/>
                <a:ea typeface="微软雅黑" panose="020B0503020204020204" charset="-122"/>
              </a:rPr>
              <a:t>关键点：以超过复杂度提升的速度提升人才密度</a:t>
            </a:r>
            <a:br>
              <a:rPr lang="zh-CN" altLang="en-US" sz="4000" dirty="0">
                <a:latin typeface="微软雅黑" panose="020B0503020204020204" charset="-122"/>
                <a:ea typeface="微软雅黑" panose="020B0503020204020204" charset="-122"/>
              </a:rPr>
            </a:br>
            <a:endParaRPr lang="zh-CN" altLang="zh-CN" sz="4000" dirty="0">
              <a:latin typeface="微软雅黑" panose="020B0503020204020204" charset="-122"/>
              <a:ea typeface="微软雅黑" panose="020B0503020204020204" charset="-122"/>
            </a:endParaRPr>
          </a:p>
        </p:txBody>
      </p:sp>
      <p:sp>
        <p:nvSpPr>
          <p:cNvPr id="73732" name="Line 4"/>
          <p:cNvSpPr/>
          <p:nvPr/>
        </p:nvSpPr>
        <p:spPr>
          <a:xfrm flipV="1">
            <a:off x="3124200" y="3733800"/>
            <a:ext cx="5715000" cy="1066800"/>
          </a:xfrm>
          <a:prstGeom prst="line">
            <a:avLst/>
          </a:prstGeom>
          <a:ln w="25400" cap="flat" cmpd="sng">
            <a:solidFill>
              <a:schemeClr val="tx2"/>
            </a:solidFill>
            <a:prstDash val="solid"/>
            <a:bevel/>
            <a:headEnd type="none" w="med" len="med"/>
            <a:tailEnd type="triangle" w="lg" len="lg"/>
          </a:ln>
        </p:spPr>
      </p:sp>
      <p:sp>
        <p:nvSpPr>
          <p:cNvPr id="73733" name="Text Box 6"/>
          <p:cNvSpPr/>
          <p:nvPr/>
        </p:nvSpPr>
        <p:spPr>
          <a:xfrm rot="-1282820">
            <a:off x="2884488" y="2495550"/>
            <a:ext cx="4853940" cy="829945"/>
          </a:xfrm>
          <a:prstGeom prst="rect">
            <a:avLst/>
          </a:prstGeom>
          <a:solidFill>
            <a:schemeClr val="bg1"/>
          </a:solid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sym typeface="Calibri" panose="020F0702030404030204" pitchFamily="34" charset="0"/>
              </a:defRPr>
            </a:lvl1pPr>
            <a:lvl2pPr marL="742950" indent="-285750" algn="l" defTabSz="0"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sym typeface="Calibri" panose="020F0702030404030204" pitchFamily="34" charset="0"/>
              </a:defRPr>
            </a:lvl2pPr>
            <a:lvl3pPr marL="1143000" indent="-228600" algn="l" defTabSz="0"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sym typeface="Calibri" panose="020F0702030404030204" pitchFamily="34" charset="0"/>
              </a:defRPr>
            </a:lvl3pPr>
            <a:lvl4pPr marL="16002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4pPr>
            <a:lvl5pPr marL="20574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5pPr>
          </a:lstStyle>
          <a:p>
            <a:pPr marL="0" lvl="0" indent="0" defTabSz="914400">
              <a:spcBef>
                <a:spcPct val="0"/>
              </a:spcBef>
              <a:buNone/>
            </a:pPr>
            <a:r>
              <a:rPr lang="en-US" altLang="zh-CN" sz="2400" dirty="0">
                <a:latin typeface="微软雅黑" panose="020B0503020204020204" charset="-122"/>
                <a:ea typeface="微软雅黑" panose="020B0503020204020204" charset="-122"/>
                <a:sym typeface="Arial" panose="020B0604020202090204" pitchFamily="34" charset="0"/>
              </a:rPr>
              <a:t>% High Performance Employees</a:t>
            </a:r>
            <a:endParaRPr lang="en-US" altLang="zh-CN" sz="2400" dirty="0">
              <a:latin typeface="微软雅黑" panose="020B0503020204020204" charset="-122"/>
              <a:ea typeface="微软雅黑" panose="020B0503020204020204" charset="-122"/>
              <a:sym typeface="Arial" panose="020B0604020202090204" pitchFamily="34" charset="0"/>
            </a:endParaRPr>
          </a:p>
          <a:p>
            <a:pPr marL="0" lvl="0" indent="0" defTabSz="914400">
              <a:spcBef>
                <a:spcPct val="0"/>
              </a:spcBef>
              <a:buNone/>
            </a:pPr>
            <a:r>
              <a:rPr lang="zh-CN" altLang="en-US" sz="2400" dirty="0">
                <a:latin typeface="微软雅黑" panose="020B0503020204020204" charset="-122"/>
                <a:ea typeface="微软雅黑" panose="020B0503020204020204" charset="-122"/>
                <a:sym typeface="Arial" panose="020B0604020202090204" pitchFamily="34" charset="0"/>
              </a:rPr>
              <a:t>高绩效人才的密度</a:t>
            </a:r>
            <a:endParaRPr lang="zh-CN" altLang="en-US" sz="1800" dirty="0">
              <a:latin typeface="微软雅黑" panose="020B0503020204020204" charset="-122"/>
              <a:ea typeface="微软雅黑" panose="020B0503020204020204" charset="-122"/>
              <a:sym typeface="Arial" panose="020B0604020202090204" pitchFamily="34" charset="0"/>
            </a:endParaRPr>
          </a:p>
        </p:txBody>
      </p:sp>
      <p:sp>
        <p:nvSpPr>
          <p:cNvPr id="73734" name="Text Box 9"/>
          <p:cNvSpPr/>
          <p:nvPr/>
        </p:nvSpPr>
        <p:spPr>
          <a:xfrm rot="-576605">
            <a:off x="4135438" y="4384675"/>
            <a:ext cx="3159760" cy="829945"/>
          </a:xfrm>
          <a:prstGeom prst="rect">
            <a:avLst/>
          </a:prstGeom>
          <a:solidFill>
            <a:schemeClr val="bg1"/>
          </a:solid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sym typeface="Calibri" panose="020F0702030404030204" pitchFamily="34" charset="0"/>
              </a:defRPr>
            </a:lvl1pPr>
            <a:lvl2pPr marL="742950" indent="-285750" algn="l" defTabSz="0"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sym typeface="Calibri" panose="020F0702030404030204" pitchFamily="34" charset="0"/>
              </a:defRPr>
            </a:lvl2pPr>
            <a:lvl3pPr marL="1143000" indent="-228600" algn="l" defTabSz="0"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sym typeface="Calibri" panose="020F0702030404030204" pitchFamily="34" charset="0"/>
              </a:defRPr>
            </a:lvl3pPr>
            <a:lvl4pPr marL="16002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4pPr>
            <a:lvl5pPr marL="20574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5pPr>
          </a:lstStyle>
          <a:p>
            <a:pPr marL="0" lvl="0" indent="0" defTabSz="914400">
              <a:spcBef>
                <a:spcPct val="0"/>
              </a:spcBef>
              <a:buNone/>
            </a:pPr>
            <a:r>
              <a:rPr lang="en-US" altLang="zh-CN" sz="2400" dirty="0">
                <a:latin typeface="微软雅黑" panose="020B0503020204020204" charset="-122"/>
                <a:ea typeface="微软雅黑" panose="020B0503020204020204" charset="-122"/>
                <a:sym typeface="Arial" panose="020B0604020202090204" pitchFamily="34" charset="0"/>
              </a:rPr>
              <a:t>Business Complexity</a:t>
            </a:r>
            <a:endParaRPr lang="en-US" altLang="zh-CN" sz="2400" dirty="0">
              <a:latin typeface="微软雅黑" panose="020B0503020204020204" charset="-122"/>
              <a:ea typeface="微软雅黑" panose="020B0503020204020204" charset="-122"/>
              <a:sym typeface="Arial" panose="020B0604020202090204" pitchFamily="34" charset="0"/>
            </a:endParaRPr>
          </a:p>
          <a:p>
            <a:pPr marL="0" lvl="0" indent="0" defTabSz="914400">
              <a:spcBef>
                <a:spcPct val="0"/>
              </a:spcBef>
              <a:buNone/>
            </a:pPr>
            <a:r>
              <a:rPr lang="zh-CN" altLang="en-US" sz="2400" dirty="0">
                <a:latin typeface="微软雅黑" panose="020B0503020204020204" charset="-122"/>
                <a:ea typeface="微软雅黑" panose="020B0503020204020204" charset="-122"/>
                <a:sym typeface="Arial" panose="020B0604020202090204" pitchFamily="34" charset="0"/>
              </a:rPr>
              <a:t>商业复杂度</a:t>
            </a:r>
            <a:endParaRPr lang="zh-CN" altLang="en-US" sz="1800" dirty="0">
              <a:latin typeface="微软雅黑" panose="020B0503020204020204" charset="-122"/>
              <a:ea typeface="微软雅黑" panose="020B0503020204020204" charset="-122"/>
              <a:sym typeface="Arial" panose="020B0604020202090204" pitchFamily="34" charset="0"/>
            </a:endParaRPr>
          </a:p>
        </p:txBody>
      </p:sp>
      <p:sp>
        <p:nvSpPr>
          <p:cNvPr id="73735" name="Line 5"/>
          <p:cNvSpPr/>
          <p:nvPr/>
        </p:nvSpPr>
        <p:spPr>
          <a:xfrm flipV="1">
            <a:off x="3124200" y="1828800"/>
            <a:ext cx="5867400" cy="2362200"/>
          </a:xfrm>
          <a:prstGeom prst="line">
            <a:avLst/>
          </a:prstGeom>
          <a:ln w="25400" cap="flat" cmpd="sng">
            <a:solidFill>
              <a:srgbClr val="008000"/>
            </a:solidFill>
            <a:prstDash val="solid"/>
            <a:bevel/>
            <a:headEnd type="none" w="med" len="med"/>
            <a:tailEnd type="triangle" w="lg" len="lg"/>
          </a:ln>
        </p:spPr>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74755" name="Rectangle 2"/>
          <p:cNvSpPr>
            <a:spLocks noGrp="1"/>
          </p:cNvSpPr>
          <p:nvPr>
            <p:ph type="title"/>
          </p:nvPr>
        </p:nvSpPr>
        <p:spPr/>
        <p:txBody>
          <a:bodyPr vert="horz" wrap="square" lIns="91440" tIns="45720" rIns="91440" bIns="45720" anchor="ctr">
            <a:normAutofit fontScale="90000"/>
          </a:bodyPr>
          <a:p>
            <a:pPr eaLnBrk="1" hangingPunct="1"/>
            <a:r>
              <a:rPr lang="zh-CN" altLang="zh-CN" sz="4000" dirty="0">
                <a:latin typeface="微软雅黑" panose="020B0503020204020204" charset="-122"/>
                <a:ea typeface="微软雅黑" panose="020B0503020204020204" charset="-122"/>
              </a:rPr>
              <a:t>Increase Talent Density</a:t>
            </a:r>
            <a:br>
              <a:rPr lang="en-US" altLang="zh-CN" sz="4000" dirty="0">
                <a:latin typeface="微软雅黑" panose="020B0503020204020204" charset="-122"/>
                <a:ea typeface="微软雅黑" panose="020B0503020204020204" charset="-122"/>
              </a:rPr>
            </a:br>
            <a:r>
              <a:rPr lang="zh-CN" altLang="en-US" sz="3200" b="1" dirty="0">
                <a:latin typeface="微软雅黑" panose="020B0503020204020204" charset="-122"/>
                <a:ea typeface="微软雅黑" panose="020B0503020204020204" charset="-122"/>
              </a:rPr>
              <a:t>提升人才密度</a:t>
            </a:r>
            <a:endParaRPr lang="zh-CN" altLang="zh-CN" sz="3200" b="1" dirty="0">
              <a:latin typeface="微软雅黑" panose="020B0503020204020204" charset="-122"/>
              <a:ea typeface="微软雅黑" panose="020B0503020204020204" charset="-122"/>
            </a:endParaRPr>
          </a:p>
        </p:txBody>
      </p:sp>
      <p:sp>
        <p:nvSpPr>
          <p:cNvPr id="59396" name="Content Placeholder 6"/>
          <p:cNvSpPr>
            <a:spLocks noGrp="1" noChangeArrowheads="1"/>
          </p:cNvSpPr>
          <p:nvPr>
            <p:ph idx="1"/>
          </p:nvPr>
        </p:nvSpPr>
        <p:spPr>
          <a:xfrm>
            <a:off x="5029200" y="3354388"/>
            <a:ext cx="5449888" cy="26971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90000" lnSpcReduction="10000"/>
          </a:bodyPr>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Top of market compensation</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支付市场最高薪酬</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Attract high-value people through freedom to make big impact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用</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自由吸引高价值人才产生巨大影响</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Be demanding about high performance culture</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强化</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高效能的企业文化</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
        <p:nvSpPr>
          <p:cNvPr id="74757" name="Text Box 6"/>
          <p:cNvSpPr/>
          <p:nvPr/>
        </p:nvSpPr>
        <p:spPr>
          <a:xfrm rot="-1282820">
            <a:off x="2940050" y="2816225"/>
            <a:ext cx="4853940" cy="460375"/>
          </a:xfrm>
          <a:prstGeom prst="rect">
            <a:avLst/>
          </a:prstGeom>
          <a:solidFill>
            <a:schemeClr val="bg1"/>
          </a:solid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sym typeface="Calibri" panose="020F0702030404030204" pitchFamily="34" charset="0"/>
              </a:defRPr>
            </a:lvl1pPr>
            <a:lvl2pPr marL="742950" indent="-285750" algn="l" defTabSz="0"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sym typeface="Calibri" panose="020F0702030404030204" pitchFamily="34" charset="0"/>
              </a:defRPr>
            </a:lvl2pPr>
            <a:lvl3pPr marL="1143000" indent="-228600" algn="l" defTabSz="0"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sym typeface="Calibri" panose="020F0702030404030204" pitchFamily="34" charset="0"/>
              </a:defRPr>
            </a:lvl3pPr>
            <a:lvl4pPr marL="16002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4pPr>
            <a:lvl5pPr marL="20574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5pPr>
          </a:lstStyle>
          <a:p>
            <a:pPr marL="0" lvl="0" indent="0" defTabSz="914400">
              <a:spcBef>
                <a:spcPct val="0"/>
              </a:spcBef>
              <a:buNone/>
            </a:pPr>
            <a:r>
              <a:rPr lang="en-US" altLang="zh-CN" sz="2400" dirty="0">
                <a:latin typeface="微软雅黑" panose="020B0503020204020204" charset="-122"/>
                <a:ea typeface="微软雅黑" panose="020B0503020204020204" charset="-122"/>
                <a:sym typeface="Arial" panose="020B0604020202090204" pitchFamily="34" charset="0"/>
              </a:rPr>
              <a:t>% High Performance Employees</a:t>
            </a:r>
            <a:endParaRPr lang="zh-CN" altLang="en-US" sz="1800" dirty="0">
              <a:latin typeface="微软雅黑" panose="020B0503020204020204" charset="-122"/>
              <a:ea typeface="微软雅黑" panose="020B0503020204020204" charset="-122"/>
              <a:sym typeface="Arial" panose="020B0604020202090204" pitchFamily="34" charset="0"/>
            </a:endParaRPr>
          </a:p>
        </p:txBody>
      </p:sp>
      <p:sp>
        <p:nvSpPr>
          <p:cNvPr id="74758" name="Line 5"/>
          <p:cNvSpPr/>
          <p:nvPr/>
        </p:nvSpPr>
        <p:spPr>
          <a:xfrm flipV="1">
            <a:off x="3124200" y="1828800"/>
            <a:ext cx="5867400" cy="2362200"/>
          </a:xfrm>
          <a:prstGeom prst="line">
            <a:avLst/>
          </a:prstGeom>
          <a:ln w="25400" cap="flat" cmpd="sng">
            <a:solidFill>
              <a:srgbClr val="008000"/>
            </a:solidFill>
            <a:prstDash val="solid"/>
            <a:bevel/>
            <a:headEnd type="none" w="med" len="med"/>
            <a:tailEnd type="triangle" w="lg" len="lg"/>
          </a:ln>
        </p:spPr>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75779" name="Rectangle 2"/>
          <p:cNvSpPr>
            <a:spLocks noGrp="1"/>
          </p:cNvSpPr>
          <p:nvPr>
            <p:ph type="title"/>
          </p:nvPr>
        </p:nvSpPr>
        <p:spPr/>
        <p:txBody>
          <a:bodyPr vert="horz" wrap="square" lIns="91440" tIns="45720" rIns="91440" bIns="45720" anchor="ctr">
            <a:normAutofit fontScale="90000"/>
          </a:bodyPr>
          <a:p>
            <a:pPr eaLnBrk="1" hangingPunct="1"/>
            <a:r>
              <a:rPr lang="zh-CN" altLang="zh-CN" sz="4000" dirty="0">
                <a:latin typeface="微软雅黑" panose="020B0503020204020204" charset="-122"/>
                <a:ea typeface="微软雅黑" panose="020B0503020204020204" charset="-122"/>
              </a:rPr>
              <a:t>Minimize Complexity Growth</a:t>
            </a:r>
            <a:br>
              <a:rPr lang="en-US" altLang="zh-CN" sz="4000" dirty="0">
                <a:latin typeface="微软雅黑" panose="020B0503020204020204" charset="-122"/>
                <a:ea typeface="微软雅黑" panose="020B0503020204020204" charset="-122"/>
              </a:rPr>
            </a:br>
            <a:r>
              <a:rPr lang="zh-CN" altLang="en-US" sz="3200" b="1" dirty="0">
                <a:latin typeface="微软雅黑" panose="020B0503020204020204" charset="-122"/>
                <a:ea typeface="微软雅黑" panose="020B0503020204020204" charset="-122"/>
              </a:rPr>
              <a:t>将复杂度增长降至最小</a:t>
            </a:r>
            <a:endParaRPr lang="zh-CN" altLang="zh-CN" sz="3200" b="1" dirty="0">
              <a:latin typeface="微软雅黑" panose="020B0503020204020204" charset="-122"/>
              <a:ea typeface="微软雅黑" panose="020B0503020204020204" charset="-122"/>
            </a:endParaRPr>
          </a:p>
        </p:txBody>
      </p:sp>
      <p:sp>
        <p:nvSpPr>
          <p:cNvPr id="75780" name="Line 4"/>
          <p:cNvSpPr/>
          <p:nvPr/>
        </p:nvSpPr>
        <p:spPr>
          <a:xfrm flipV="1">
            <a:off x="3124200" y="3733800"/>
            <a:ext cx="5715000" cy="1066800"/>
          </a:xfrm>
          <a:prstGeom prst="line">
            <a:avLst/>
          </a:prstGeom>
          <a:ln w="25400" cap="flat" cmpd="sng">
            <a:solidFill>
              <a:schemeClr val="tx2"/>
            </a:solidFill>
            <a:prstDash val="solid"/>
            <a:bevel/>
            <a:headEnd type="none" w="med" len="med"/>
            <a:tailEnd type="triangle" w="lg" len="lg"/>
          </a:ln>
        </p:spPr>
      </p:sp>
      <p:sp>
        <p:nvSpPr>
          <p:cNvPr id="75781" name="Text Box 9"/>
          <p:cNvSpPr/>
          <p:nvPr/>
        </p:nvSpPr>
        <p:spPr>
          <a:xfrm rot="-576605">
            <a:off x="4106863" y="4171950"/>
            <a:ext cx="3159760" cy="829945"/>
          </a:xfrm>
          <a:prstGeom prst="rect">
            <a:avLst/>
          </a:prstGeom>
          <a:solidFill>
            <a:schemeClr val="bg1"/>
          </a:solid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sym typeface="Calibri" panose="020F0702030404030204" pitchFamily="34" charset="0"/>
              </a:defRPr>
            </a:lvl1pPr>
            <a:lvl2pPr marL="742950" indent="-285750" algn="l" defTabSz="0"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sym typeface="Calibri" panose="020F0702030404030204" pitchFamily="34" charset="0"/>
              </a:defRPr>
            </a:lvl2pPr>
            <a:lvl3pPr marL="1143000" indent="-228600" algn="l" defTabSz="0"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sym typeface="Calibri" panose="020F0702030404030204" pitchFamily="34" charset="0"/>
              </a:defRPr>
            </a:lvl3pPr>
            <a:lvl4pPr marL="16002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4pPr>
            <a:lvl5pPr marL="20574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5pPr>
          </a:lstStyle>
          <a:p>
            <a:pPr marL="0" lvl="0" indent="0" defTabSz="914400">
              <a:spcBef>
                <a:spcPct val="0"/>
              </a:spcBef>
              <a:buNone/>
            </a:pPr>
            <a:r>
              <a:rPr lang="en-US" altLang="zh-CN" sz="2400" dirty="0">
                <a:latin typeface="微软雅黑" panose="020B0503020204020204" charset="-122"/>
                <a:ea typeface="微软雅黑" panose="020B0503020204020204" charset="-122"/>
                <a:sym typeface="Arial" panose="020B0604020202090204" pitchFamily="34" charset="0"/>
              </a:rPr>
              <a:t>Business Complexity</a:t>
            </a:r>
            <a:endParaRPr lang="en-US" altLang="zh-CN" sz="2400" dirty="0">
              <a:latin typeface="微软雅黑" panose="020B0503020204020204" charset="-122"/>
              <a:ea typeface="微软雅黑" panose="020B0503020204020204" charset="-122"/>
              <a:sym typeface="Arial" panose="020B0604020202090204" pitchFamily="34" charset="0"/>
            </a:endParaRPr>
          </a:p>
          <a:p>
            <a:pPr marL="0" lvl="0" indent="0" defTabSz="914400">
              <a:spcBef>
                <a:spcPct val="0"/>
              </a:spcBef>
              <a:buNone/>
            </a:pPr>
            <a:r>
              <a:rPr lang="zh-CN" altLang="en-US" sz="2400" dirty="0">
                <a:latin typeface="微软雅黑" panose="020B0503020204020204" charset="-122"/>
                <a:ea typeface="微软雅黑" panose="020B0503020204020204" charset="-122"/>
                <a:sym typeface="Arial" panose="020B0604020202090204" pitchFamily="34" charset="0"/>
              </a:rPr>
              <a:t>商业复杂度</a:t>
            </a:r>
            <a:endParaRPr lang="zh-CN" altLang="en-US" sz="1800" dirty="0">
              <a:latin typeface="微软雅黑" panose="020B0503020204020204" charset="-122"/>
              <a:ea typeface="微软雅黑" panose="020B0503020204020204" charset="-122"/>
              <a:sym typeface="Arial" panose="020B0604020202090204" pitchFamily="34" charset="0"/>
            </a:endParaRPr>
          </a:p>
        </p:txBody>
      </p:sp>
      <p:sp>
        <p:nvSpPr>
          <p:cNvPr id="60422" name="Content Placeholder 6"/>
          <p:cNvSpPr>
            <a:spLocks noGrp="1" noChangeArrowheads="1"/>
          </p:cNvSpPr>
          <p:nvPr>
            <p:ph idx="1"/>
          </p:nvPr>
        </p:nvSpPr>
        <p:spPr>
          <a:xfrm>
            <a:off x="1905000" y="1497013"/>
            <a:ext cx="8763000" cy="18288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70000"/>
          </a:bodyPr>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Few big products vs many small ones</a:t>
            </a:r>
            <a:endParaRPr kumimoji="0" lang="en-US"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用少数大产品取代数量众多的小产品</a:t>
            </a:r>
            <a:endParaRPr kumimoji="0" lang="zh-CN"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Eliminate distracting complexity (barnacles)</a:t>
            </a:r>
            <a:endParaRPr kumimoji="0" lang="en-US" altLang="zh-CN" sz="22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消除</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让人分散精力的复杂度（藤壶）</a:t>
            </a:r>
            <a:endPar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Be wary of efficiency optimizations that increase complexity and rigidity</a:t>
            </a:r>
            <a:endParaRPr kumimoji="0" lang="en-US"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警惕</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效率优化所带来的复杂度和僵化度增长</a:t>
            </a:r>
            <a:endPar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
        <p:nvSpPr>
          <p:cNvPr id="60423" name="Rectangle 1"/>
          <p:cNvSpPr>
            <a:spLocks noChangeArrowheads="1"/>
          </p:cNvSpPr>
          <p:nvPr/>
        </p:nvSpPr>
        <p:spPr bwMode="auto">
          <a:xfrm>
            <a:off x="5257800" y="5360988"/>
            <a:ext cx="457200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Note: sometimes long-term simplicity is achieved only through bursts of complexity to rework current systems</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注：</a:t>
            </a:r>
            <a:r>
              <a:rPr kumimoji="0" lang="zh-CN" altLang="en-US" sz="1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rPr>
              <a:t>有时长期简单化只有通过现有系统爆发式的复杂性再造才能完成。</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61443" name="Rectangle 2"/>
          <p:cNvSpPr>
            <a:spLocks noGrp="1" noChangeArrowheads="1"/>
          </p:cNvSpPr>
          <p:nvPr>
            <p:ph type="ctrTitle" idx="4294967295"/>
          </p:nvPr>
        </p:nvSpPr>
        <p:spPr>
          <a:xfrm>
            <a:off x="1524000" y="606425"/>
            <a:ext cx="9144000" cy="54229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With the Right People, </a:t>
            </a: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和对的人一起工作</a:t>
            </a: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a:t>
            </a: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a:t>
            </a:r>
            <a:r>
              <a:rPr kumimoji="0" lang="zh-CN" altLang="zh-CN" sz="36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Instead</a:t>
            </a: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of a </a:t>
            </a: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Culture of Process Adherence, </a:t>
            </a: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2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而非流程控制他们</a:t>
            </a:r>
            <a:r>
              <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a:t>
            </a:r>
            <a:br>
              <a:rPr kumimoji="0" lang="en-US"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We have a Culture of </a:t>
            </a: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Creativity and Self-Discipline,</a:t>
            </a: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Freedom and Responsibility</a:t>
            </a:r>
            <a:b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2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我们因而建立起富于创新精神和自律精神，自由和负责的企业</a:t>
            </a:r>
            <a:r>
              <a:rPr kumimoji="0" lang="zh-CN" altLang="zh-CN" sz="32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文化</a:t>
            </a:r>
            <a:br>
              <a:rPr kumimoji="0" lang="zh-CN" altLang="zh-CN" sz="3600" b="0" i="0" u="none" strike="noStrike" kern="1200" cap="none" spc="0" normalizeH="0" baseline="0" noProof="0" dirty="0">
                <a:ln>
                  <a:noFill/>
                </a:ln>
                <a:solidFill>
                  <a:schemeClr val="tx1"/>
                </a:solidFill>
                <a:effectLst/>
                <a:uLnTx/>
                <a:uFillTx/>
                <a:latin typeface="+mj-lt"/>
                <a:ea typeface="+mj-ea"/>
                <a:cs typeface="+mj-cs"/>
                <a:sym typeface="Calibri" panose="020F0702030404030204" pitchFamily="34" charset="0"/>
              </a:rPr>
            </a:br>
            <a:endPar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62467" name="Rectangle 2"/>
          <p:cNvSpPr>
            <a:spLocks noGrp="1" noChangeArrowheads="1"/>
          </p:cNvSpPr>
          <p:nvPr>
            <p:ph type="ctrTitle" idx="4294967295"/>
          </p:nvPr>
        </p:nvSpPr>
        <p:spPr>
          <a:xfrm>
            <a:off x="2209800" y="2130425"/>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Is Freedom Absolute?</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6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自由是绝对需要的吗？</a:t>
            </a:r>
            <a:endParaRPr kumimoji="0" lang="zh-CN" altLang="zh-CN" sz="36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62468" name="Subtitle 6"/>
          <p:cNvSpPr>
            <a:spLocks noGrp="1" noChangeArrowheads="1"/>
          </p:cNvSpPr>
          <p:nvPr>
            <p:ph type="subTitle" idx="1"/>
          </p:nvPr>
        </p:nvSpPr>
        <p:spPr>
          <a:xfrm>
            <a:off x="2895600" y="3886200"/>
            <a:ext cx="6400800" cy="17526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ctr"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Are all rules &amp; processes bad?</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ctr"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8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是否所有的规则和流程都不好？</a:t>
            </a:r>
            <a:endParaRPr kumimoji="0" lang="zh-CN" altLang="zh-CN" sz="28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63491" name="Rectangle 2"/>
          <p:cNvSpPr>
            <a:spLocks noGrp="1" noChangeArrowheads="1"/>
          </p:cNvSpPr>
          <p:nvPr>
            <p:ph type="ctrTitle" idx="4294967295"/>
          </p:nvPr>
        </p:nvSpPr>
        <p:spPr>
          <a:xfrm>
            <a:off x="1524000" y="754063"/>
            <a:ext cx="9144000" cy="49784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Freedom is not absolute</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6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自由不是绝对的</a:t>
            </a:r>
            <a:br>
              <a:rPr kumimoji="0" lang="zh-CN" altLang="zh-CN" sz="44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Like “free speech”there are</a:t>
            </a:r>
            <a: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a:t>
            </a: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some</a:t>
            </a:r>
            <a: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a:t>
            </a: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limited exceptions to</a:t>
            </a:r>
            <a: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a:t>
            </a: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“freedom at work”</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0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正如“言论自由”一样，“工作中的自由”也有几项有限的例外</a:t>
            </a:r>
            <a:endParaRPr kumimoji="0" lang="zh-CN" altLang="zh-CN" sz="30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让员工学习冲突管理，不如让他们学习业务运作</a:t>
            </a: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56845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团队活动会准备严肃的议题，让大家拿出大量数据，提出尖锐问题，然后就公司未来和竞争态势展开激烈辩论；</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教年轻员工阅读公司损益表，要比教开啤酒桶更利于他成长；</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为员工提供尽可能多的信息，这样才能帮助他们更好地为企业助力。</a:t>
            </a:r>
            <a:endParaRPr lang="zh-CN" altLang="en-US" sz="20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我们应该教给他们更多东西，但真正应该教给他们的更多的是商业运作原理</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64515" name="Rectangle 6"/>
          <p:cNvSpPr>
            <a:spLocks noGrp="1" noChangeArrowheads="1"/>
          </p:cNvSpPr>
          <p:nvPr>
            <p:ph type="title"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Two Types of Necessary Rules</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两类必要的规则</a:t>
            </a:r>
            <a:endPar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64516" name="Rectangle 7"/>
          <p:cNvSpPr>
            <a:spLocks noGrp="1" noChangeArrowheads="1"/>
          </p:cNvSpPr>
          <p:nvPr>
            <p:ph type="body" idx="1"/>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800" b="0"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sym typeface="Calibri" panose="020F0702030404030204" pitchFamily="34" charset="0"/>
              </a:rPr>
              <a:t>1. </a:t>
            </a:r>
            <a:r>
              <a:rPr kumimoji="0" lang="zh-CN" altLang="zh-CN" sz="2800" b="0"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sym typeface="Calibri" panose="020F0702030404030204" pitchFamily="34" charset="0"/>
              </a:rPr>
              <a:t>Prevent irrevocable disaster</a:t>
            </a:r>
            <a:endParaRPr kumimoji="0" lang="en-US" altLang="zh-CN" sz="2800" b="0"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000" b="0"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en-US" sz="2000" b="1"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sym typeface="Calibri" panose="020F0702030404030204" pitchFamily="34" charset="0"/>
              </a:rPr>
              <a:t>为了阻止不可挽回灾难</a:t>
            </a:r>
            <a:endParaRPr kumimoji="0" lang="zh-CN" altLang="zh-CN" sz="2000" b="1"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Financials produced are wrong</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财务程序错误</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Hackers steal our customers’ credit card info</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黑客</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窃取了我们顾客的信用卡号</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800" b="0"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sym typeface="Calibri" panose="020F0702030404030204" pitchFamily="34" charset="0"/>
              </a:rPr>
              <a:t>2. </a:t>
            </a:r>
            <a:r>
              <a:rPr kumimoji="0" lang="zh-CN" altLang="zh-CN" sz="2800" b="0"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sym typeface="Calibri" panose="020F0702030404030204" pitchFamily="34" charset="0"/>
              </a:rPr>
              <a:t>Moral, ethical, legal issues</a:t>
            </a:r>
            <a:endParaRPr kumimoji="0" lang="en-US" altLang="zh-CN" sz="2800" b="0"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1"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sym typeface="Calibri" panose="020F0702030404030204" pitchFamily="34" charset="0"/>
              </a:rPr>
              <a:t>为了</a:t>
            </a:r>
            <a:r>
              <a:rPr kumimoji="0" lang="zh-CN" altLang="zh-CN" sz="20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sym typeface="Calibri" panose="020F0702030404030204" pitchFamily="34" charset="0"/>
              </a:rPr>
              <a:t>避免道德、伦理和法律问题</a:t>
            </a:r>
            <a:endParaRPr kumimoji="0" lang="zh-CN" altLang="zh-CN" sz="20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Dishonesty, harassment are intolerable</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不</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诚实，性骚扰都是不能容忍的</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514350" marR="0" lvl="0" indent="-5143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65539" name="Rectangle 2"/>
          <p:cNvSpPr>
            <a:spLocks noGrp="1" noChangeArrowheads="1"/>
          </p:cNvSpPr>
          <p:nvPr>
            <p:ph type="title" idx="4294967295"/>
          </p:nvPr>
        </p:nvSpPr>
        <p:spPr>
          <a:xfrm>
            <a:off x="1524000" y="160338"/>
            <a:ext cx="90297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Mostly, though, </a:t>
            </a:r>
            <a:r>
              <a:rPr kumimoji="0" lang="zh-CN" altLang="zh-CN" sz="3200" b="1"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j-cs"/>
                <a:sym typeface="Calibri" panose="020F0702030404030204" pitchFamily="34" charset="0"/>
              </a:rPr>
              <a:t>Rapid Recovery </a:t>
            </a: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is the Right Model</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（大多数情况下，</a:t>
            </a:r>
            <a:r>
              <a:rPr kumimoji="0" lang="zh-CN" altLang="en-US" sz="2400" b="1"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j-cs"/>
                <a:sym typeface="Calibri" panose="020F0702030404030204" pitchFamily="34" charset="0"/>
              </a:rPr>
              <a:t>快速修正</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都是正确的模式）</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65540" name="Rectangle 3"/>
          <p:cNvSpPr>
            <a:spLocks noGrp="1" noChangeArrowheads="1"/>
          </p:cNvSpPr>
          <p:nvPr>
            <p:ph type="body" idx="1"/>
          </p:nvPr>
        </p:nvSpPr>
        <p:spPr>
          <a:xfrm>
            <a:off x="2455863" y="1349375"/>
            <a:ext cx="8212138"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90000" lnSpcReduction="20000"/>
          </a:bodyPr>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Just fix problems quickly</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尽快修复问题</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000" b="1"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n-cs"/>
                <a:sym typeface="Calibri" panose="020F0702030404030204" pitchFamily="34" charset="0"/>
              </a:rPr>
              <a:t>High performers make very few errors</a:t>
            </a:r>
            <a:endParaRPr kumimoji="0" lang="en-US" altLang="zh-CN" sz="2000" b="1"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1800" b="1"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n-cs"/>
                <a:sym typeface="Calibri" panose="020F0702030404030204" pitchFamily="34" charset="0"/>
              </a:rPr>
              <a:t>     高效能员工很少犯错</a:t>
            </a:r>
            <a:endParaRPr kumimoji="0" lang="zh-CN" altLang="zh-CN" sz="1800" b="1"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We’re in a creative-inventive market, not a safety-critical market like medicine or nuclear power</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我们</a:t>
            </a:r>
            <a:r>
              <a:rPr kumimoji="0" lang="zh-CN" altLang="en-US"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处在一个</a:t>
            </a: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创新的</a:t>
            </a:r>
            <a:r>
              <a:rPr kumimoji="0" lang="zh-CN" altLang="en-US"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市场，而不是一个类似医药或者核能这样以安全性为第一的</a:t>
            </a: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市场</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You may have heard preventing error is cheaper than fixing it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你</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也许听说过预防错误比修复代价更低</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Yes, in manufacturing or medicine, but…</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是的，在制造业或者制药业的确如此，但</a:t>
            </a:r>
            <a:endParaRPr kumimoji="0" lang="zh-CN"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000" b="1"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n-cs"/>
                <a:sym typeface="Calibri" panose="020F0702030404030204" pitchFamily="34" charset="0"/>
              </a:rPr>
              <a:t>Not so in creative environments</a:t>
            </a:r>
            <a:endParaRPr kumimoji="0" lang="en-US" altLang="zh-CN" sz="2000" b="1"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1800" b="1"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n-cs"/>
                <a:sym typeface="Calibri" panose="020F0702030404030204" pitchFamily="34" charset="0"/>
              </a:rPr>
              <a:t>    在</a:t>
            </a:r>
            <a:r>
              <a:rPr kumimoji="0" lang="zh-CN" altLang="en-US" sz="1800" b="1" i="0" u="none" strike="noStrike" kern="1200" cap="none" spc="0" normalizeH="0" baseline="0" noProof="0" dirty="0">
                <a:ln>
                  <a:noFill/>
                </a:ln>
                <a:solidFill>
                  <a:srgbClr val="00B050"/>
                </a:solidFill>
                <a:effectLst/>
                <a:uLnTx/>
                <a:uFillTx/>
                <a:latin typeface="微软雅黑" panose="020B0503020204020204" charset="-122"/>
                <a:ea typeface="微软雅黑" panose="020B0503020204020204" charset="-122"/>
                <a:cs typeface="+mn-cs"/>
                <a:sym typeface="Calibri" panose="020F0702030404030204" pitchFamily="34" charset="0"/>
              </a:rPr>
              <a:t>创新型行业里并非如此。</a:t>
            </a:r>
            <a:endParaRPr kumimoji="0" lang="zh-CN" altLang="zh-CN" sz="1800" b="1" i="0" u="none" strike="noStrike" kern="1200" cap="none" spc="0" normalizeH="0" baseline="0" noProof="0" dirty="0">
              <a:ln>
                <a:noFill/>
              </a:ln>
              <a:solidFill>
                <a:srgbClr val="00B050"/>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81923" name="Title 1"/>
          <p:cNvSpPr>
            <a:spLocks noGrp="1"/>
          </p:cNvSpPr>
          <p:nvPr>
            <p:ph type="title"/>
          </p:nvPr>
        </p:nvSpPr>
        <p:spPr>
          <a:xfrm>
            <a:off x="1524000" y="274638"/>
            <a:ext cx="8955088" cy="1143000"/>
          </a:xfrm>
        </p:spPr>
        <p:txBody>
          <a:bodyPr vert="horz" wrap="square" lIns="91440" tIns="45720" rIns="91440" bIns="45720" anchor="ctr">
            <a:normAutofit fontScale="90000"/>
          </a:bodyPr>
          <a:p>
            <a:pPr eaLnBrk="1" hangingPunct="1"/>
            <a:r>
              <a:rPr lang="zh-CN" altLang="zh-CN" sz="4000" dirty="0">
                <a:latin typeface="微软雅黑" panose="020B0503020204020204" charset="-122"/>
                <a:ea typeface="微软雅黑" panose="020B0503020204020204" charset="-122"/>
              </a:rPr>
              <a:t>“Good” versus “Bad” Process</a:t>
            </a:r>
            <a:br>
              <a:rPr lang="en-US" altLang="zh-CN" sz="4000" dirty="0">
                <a:latin typeface="微软雅黑" panose="020B0503020204020204" charset="-122"/>
                <a:ea typeface="微软雅黑" panose="020B0503020204020204" charset="-122"/>
              </a:rPr>
            </a:br>
            <a:r>
              <a:rPr lang="zh-CN" altLang="en-US" sz="3200" b="1" dirty="0">
                <a:latin typeface="微软雅黑" panose="020B0503020204020204" charset="-122"/>
                <a:ea typeface="微软雅黑" panose="020B0503020204020204" charset="-122"/>
              </a:rPr>
              <a:t>好流程</a:t>
            </a:r>
            <a:r>
              <a:rPr lang="en-US" altLang="zh-CN" sz="3200" b="1" dirty="0">
                <a:latin typeface="微软雅黑" panose="020B0503020204020204" charset="-122"/>
                <a:ea typeface="微软雅黑" panose="020B0503020204020204" charset="-122"/>
              </a:rPr>
              <a:t>VS.</a:t>
            </a:r>
            <a:r>
              <a:rPr lang="zh-CN" altLang="en-US" sz="3200" b="1" dirty="0">
                <a:latin typeface="微软雅黑" panose="020B0503020204020204" charset="-122"/>
                <a:ea typeface="微软雅黑" panose="020B0503020204020204" charset="-122"/>
              </a:rPr>
              <a:t>坏流程</a:t>
            </a:r>
            <a:endParaRPr lang="zh-CN" altLang="zh-CN" sz="3200" b="1" dirty="0">
              <a:latin typeface="微软雅黑" panose="020B0503020204020204" charset="-122"/>
              <a:ea typeface="微软雅黑" panose="020B0503020204020204" charset="-122"/>
            </a:endParaRPr>
          </a:p>
        </p:txBody>
      </p:sp>
      <p:sp>
        <p:nvSpPr>
          <p:cNvPr id="66564" name="Content Placeholder 2"/>
          <p:cNvSpPr>
            <a:spLocks noGrp="1" noChangeArrowheads="1"/>
          </p:cNvSpPr>
          <p:nvPr>
            <p:ph idx="1"/>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“Good” process helps talented people get more done</a:t>
            </a:r>
            <a:endParaRPr kumimoji="0" lang="en-US" altLang="zh-CN" sz="2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好流程帮助人才搞定更多事情</a:t>
            </a:r>
            <a:endPar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Letting others know when you are updating code</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当你在升级代码时让其他人知道</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Spend within budget each quarter so don’t have to coordinate every spending decision across departments</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在每个季度都按照预算花钱，这样就不用频繁通过部门会议调整每一笔支出</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Regularly scheduled strategy and context meetings</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定期制定战略和搞清会议背景</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82947" name="Title 1"/>
          <p:cNvSpPr>
            <a:spLocks noGrp="1"/>
          </p:cNvSpPr>
          <p:nvPr>
            <p:ph type="title"/>
          </p:nvPr>
        </p:nvSpPr>
        <p:spPr>
          <a:xfrm>
            <a:off x="1524000" y="274638"/>
            <a:ext cx="8955088" cy="1143000"/>
          </a:xfrm>
        </p:spPr>
        <p:txBody>
          <a:bodyPr vert="horz" wrap="square" lIns="91440" tIns="45720" rIns="91440" bIns="45720" anchor="ctr">
            <a:normAutofit fontScale="90000"/>
          </a:bodyPr>
          <a:p>
            <a:pPr eaLnBrk="1" hangingPunct="1"/>
            <a:r>
              <a:rPr lang="zh-CN" altLang="zh-CN" sz="4000" dirty="0">
                <a:latin typeface="微软雅黑" panose="020B0503020204020204" charset="-122"/>
                <a:ea typeface="微软雅黑" panose="020B0503020204020204" charset="-122"/>
              </a:rPr>
              <a:t>“Good” versus “Bad” Process</a:t>
            </a:r>
            <a:br>
              <a:rPr lang="en-US" altLang="zh-CN" sz="4000" dirty="0">
                <a:latin typeface="微软雅黑" panose="020B0503020204020204" charset="-122"/>
                <a:ea typeface="微软雅黑" panose="020B0503020204020204" charset="-122"/>
              </a:rPr>
            </a:br>
            <a:r>
              <a:rPr lang="zh-CN" altLang="en-US" sz="3200" b="1" dirty="0">
                <a:latin typeface="微软雅黑" panose="020B0503020204020204" charset="-122"/>
                <a:ea typeface="微软雅黑" panose="020B0503020204020204" charset="-122"/>
              </a:rPr>
              <a:t>好流程</a:t>
            </a:r>
            <a:r>
              <a:rPr lang="en-US" altLang="zh-CN" sz="3200" b="1" dirty="0">
                <a:latin typeface="微软雅黑" panose="020B0503020204020204" charset="-122"/>
                <a:ea typeface="微软雅黑" panose="020B0503020204020204" charset="-122"/>
              </a:rPr>
              <a:t>VS.</a:t>
            </a:r>
            <a:r>
              <a:rPr lang="zh-CN" altLang="en-US" sz="3200" b="1" dirty="0">
                <a:latin typeface="微软雅黑" panose="020B0503020204020204" charset="-122"/>
                <a:ea typeface="微软雅黑" panose="020B0503020204020204" charset="-122"/>
              </a:rPr>
              <a:t>坏流程</a:t>
            </a:r>
            <a:endParaRPr lang="zh-CN" altLang="zh-CN" sz="3200" b="1" dirty="0">
              <a:latin typeface="微软雅黑" panose="020B0503020204020204" charset="-122"/>
              <a:ea typeface="微软雅黑" panose="020B0503020204020204" charset="-122"/>
            </a:endParaRPr>
          </a:p>
        </p:txBody>
      </p:sp>
      <p:sp>
        <p:nvSpPr>
          <p:cNvPr id="66564" name="Content Placeholder 2"/>
          <p:cNvSpPr>
            <a:spLocks noGrp="1" noChangeArrowheads="1"/>
          </p:cNvSpPr>
          <p:nvPr>
            <p:ph idx="1"/>
          </p:nvPr>
        </p:nvSpPr>
        <p:spPr>
          <a:xfrm>
            <a:off x="1706563" y="1422400"/>
            <a:ext cx="914400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20000"/>
          </a:bodyPr>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“Bad” process tries to prevent recoverable mistakes</a:t>
            </a:r>
            <a:endParaRPr kumimoji="0" lang="en-US" altLang="zh-CN" sz="2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坏流程试图阻止可以恢复的错误</a:t>
            </a:r>
            <a:endPar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Get pre-approvals for $5k spending</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得到预先批准的</a:t>
            </a: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5000</a:t>
            </a: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美金支出额度</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3 people to sign off on banner ad creative</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要</a:t>
            </a:r>
            <a:r>
              <a:rPr kumimoji="0" lang="en-US"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3</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个人签字才能终止的横幅广告创意</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Permission needed to hang a poster on a wall</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在</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墙上贴个海报需要的许可</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Multi-level approval process for projects</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项目</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所需的多层级许可流程</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Get 10 people to interview each candidate</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找</a:t>
            </a:r>
            <a:r>
              <a:rPr kumimoji="0" lang="en-US"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10</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个人去面试每一个应聘者</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83971" name="Rectangle 2"/>
          <p:cNvSpPr>
            <a:spLocks noGrp="1"/>
          </p:cNvSpPr>
          <p:nvPr>
            <p:ph type="title"/>
          </p:nvPr>
        </p:nvSpPr>
        <p:spPr/>
        <p:txBody>
          <a:bodyPr vert="horz" wrap="square" lIns="91440" tIns="45720" rIns="91440" bIns="45720" anchor="ctr">
            <a:normAutofit fontScale="90000"/>
          </a:bodyPr>
          <a:p>
            <a:pPr eaLnBrk="1" hangingPunct="1"/>
            <a:r>
              <a:rPr lang="zh-CN" altLang="zh-CN" sz="4000" dirty="0">
                <a:latin typeface="微软雅黑" panose="020B0503020204020204" charset="-122"/>
                <a:ea typeface="微软雅黑" panose="020B0503020204020204" charset="-122"/>
              </a:rPr>
              <a:t>Rule Creep</a:t>
            </a:r>
            <a:br>
              <a:rPr lang="en-US" altLang="zh-CN" sz="4000" dirty="0">
                <a:latin typeface="微软雅黑" panose="020B0503020204020204" charset="-122"/>
                <a:ea typeface="微软雅黑" panose="020B0503020204020204" charset="-122"/>
              </a:rPr>
            </a:br>
            <a:r>
              <a:rPr lang="zh-CN" altLang="zh-CN" sz="3600" b="1" dirty="0">
                <a:latin typeface="微软雅黑" panose="020B0503020204020204" charset="-122"/>
                <a:ea typeface="微软雅黑" panose="020B0503020204020204" charset="-122"/>
              </a:rPr>
              <a:t>规则潜行</a:t>
            </a:r>
            <a:endParaRPr lang="zh-CN" altLang="zh-CN" sz="3600" b="1" dirty="0">
              <a:latin typeface="微软雅黑" panose="020B0503020204020204" charset="-122"/>
              <a:ea typeface="微软雅黑" panose="020B0503020204020204" charset="-122"/>
            </a:endParaRPr>
          </a:p>
        </p:txBody>
      </p:sp>
      <p:sp>
        <p:nvSpPr>
          <p:cNvPr id="67588" name="Rectangle 3"/>
          <p:cNvSpPr>
            <a:spLocks noGrp="1" noChangeArrowheads="1"/>
          </p:cNvSpPr>
          <p:nvPr>
            <p:ph type="body" idx="1"/>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“Bad” processes tend to creep in</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    </a:t>
            </a: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坏</a:t>
            </a:r>
            <a:r>
              <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流程倾向于</a:t>
            </a: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潜入</a:t>
            </a:r>
            <a:endPar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Preventing errors just sounds so good</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    </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能够</a:t>
            </a:r>
            <a:r>
              <a:rPr kumimoji="0" lang="zh-CN"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预防错误只是听起来不错</a:t>
            </a:r>
            <a:endParaRPr kumimoji="0" lang="en-US"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We try to get rid of rules when we can, to reinforce the point</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    </a:t>
            </a: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我们</a:t>
            </a:r>
            <a:r>
              <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尽可能去除繁文缛节，以强化工作重点。</a:t>
            </a:r>
            <a:endPar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68611" name="Title 4"/>
          <p:cNvSpPr>
            <a:spLocks noGrp="1" noChangeArrowheads="1"/>
          </p:cNvSpPr>
          <p:nvPr>
            <p:ph type="ctrTitle" idx="4294967295"/>
          </p:nvPr>
        </p:nvSpPr>
        <p:spPr>
          <a:xfrm>
            <a:off x="1524000" y="1646238"/>
            <a:ext cx="90297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Example: Netflix Vacation Policy </a:t>
            </a: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and Tracking</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案例</a:t>
            </a:r>
            <a:r>
              <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a:t>
            </a:r>
            <a:r>
              <a:rPr kumimoji="0" lang="en-US" altLang="zh-CN" sz="3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Netflix</a:t>
            </a:r>
            <a:r>
              <a:rPr kumimoji="0" lang="zh-CN" altLang="zh-CN" sz="3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休假规定和考勤管理</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68612" name="Subtitle 6"/>
          <p:cNvSpPr>
            <a:spLocks noGrp="1" noChangeArrowheads="1"/>
          </p:cNvSpPr>
          <p:nvPr>
            <p:ph type="subTitle" idx="1"/>
          </p:nvPr>
        </p:nvSpPr>
        <p:spPr>
          <a:xfrm>
            <a:off x="2895600" y="3886200"/>
            <a:ext cx="6400800" cy="17526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90000" lnSpcReduction="10000"/>
          </a:bodyPr>
          <a:lstStyle/>
          <a:p>
            <a:pPr marL="0" marR="0" lvl="0" indent="0" algn="ctr"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Until 2004 we had the standard model of N days per year</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ctr"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截至</a:t>
            </a:r>
            <a:r>
              <a:rPr kumimoji="0" lang="en-US"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2004</a:t>
            </a:r>
            <a:r>
              <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年，我们有一个每年</a:t>
            </a:r>
            <a:r>
              <a:rPr kumimoji="0" lang="en-US"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N</a:t>
            </a:r>
            <a:r>
              <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天假期的标准休假</a:t>
            </a: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模式</a:t>
            </a:r>
            <a:endPar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69635" name="Title 5"/>
          <p:cNvSpPr>
            <a:spLocks noGrp="1" noChangeArrowheads="1"/>
          </p:cNvSpPr>
          <p:nvPr>
            <p:ph type="ctrTitle" idx="4294967295"/>
          </p:nvPr>
        </p:nvSpPr>
        <p:spPr>
          <a:xfrm>
            <a:off x="2209800" y="606425"/>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Meanwhile…</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与此同时</a:t>
            </a:r>
            <a:endPar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86020" name="Subtitle 6"/>
          <p:cNvSpPr>
            <a:spLocks noGrp="1"/>
          </p:cNvSpPr>
          <p:nvPr>
            <p:ph type="subTitle"/>
          </p:nvPr>
        </p:nvSpPr>
        <p:spPr>
          <a:xfrm>
            <a:off x="1712913" y="2165350"/>
            <a:ext cx="8955087" cy="2228850"/>
          </a:xfrm>
        </p:spPr>
        <p:txBody>
          <a:bodyPr vert="horz" wrap="square" lIns="91440" tIns="45720" rIns="91440" bIns="45720"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r>
              <a:rPr lang="zh-CN" altLang="zh-CN" dirty="0">
                <a:latin typeface="微软雅黑" panose="020B0503020204020204" charset="-122"/>
                <a:ea typeface="微软雅黑" panose="020B0503020204020204" charset="-122"/>
              </a:rPr>
              <a:t>We’re all working online some nights and weekends, responding to emails at odd hours, spending some afternoons on personal time, and taking good vacations</a:t>
            </a:r>
            <a:endParaRPr lang="en-US" altLang="zh-CN" dirty="0">
              <a:latin typeface="微软雅黑" panose="020B0503020204020204" charset="-122"/>
              <a:ea typeface="微软雅黑" panose="020B0503020204020204" charset="-122"/>
            </a:endParaRPr>
          </a:p>
          <a:p>
            <a:pPr lvl="0" eaLnBrk="1" hangingPunct="1"/>
            <a:r>
              <a:rPr lang="zh-CN" altLang="en-US" sz="2800" dirty="0">
                <a:solidFill>
                  <a:srgbClr val="898989"/>
                </a:solidFill>
                <a:latin typeface="微软雅黑" panose="020B0503020204020204" charset="-122"/>
                <a:ea typeface="微软雅黑" panose="020B0503020204020204" charset="-122"/>
              </a:rPr>
              <a:t>一些晚上和周末，我们都在工作，在非上班的时间回邮件，在私人时间的下午工作，然后休假</a:t>
            </a:r>
            <a:endParaRPr lang="zh-CN" altLang="zh-CN" sz="2800" dirty="0">
              <a:solidFill>
                <a:srgbClr val="898989"/>
              </a:solidFill>
              <a:latin typeface="微软雅黑" panose="020B0503020204020204" charset="-122"/>
              <a:ea typeface="微软雅黑" panose="020B0503020204020204" charset="-122"/>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70659" name="Title 5"/>
          <p:cNvSpPr>
            <a:spLocks noGrp="1" noChangeArrowheads="1"/>
          </p:cNvSpPr>
          <p:nvPr>
            <p:ph type="ctrTitle" idx="4294967295"/>
          </p:nvPr>
        </p:nvSpPr>
        <p:spPr>
          <a:xfrm>
            <a:off x="2306638" y="606425"/>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An employee pointed out…</a:t>
            </a:r>
            <a:br>
              <a:rPr kumimoji="0" lang="zh-CN" altLang="en-US"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一个员工指出</a:t>
            </a:r>
            <a:endPar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87044" name="Subtitle 6"/>
          <p:cNvSpPr>
            <a:spLocks noGrp="1"/>
          </p:cNvSpPr>
          <p:nvPr>
            <p:ph type="subTitle"/>
          </p:nvPr>
        </p:nvSpPr>
        <p:spPr>
          <a:xfrm>
            <a:off x="1712913" y="2760663"/>
            <a:ext cx="8840787" cy="1752600"/>
          </a:xfrm>
        </p:spPr>
        <p:txBody>
          <a:bodyPr vert="horz" wrap="square" lIns="91440" tIns="45720" rIns="91440" bIns="45720"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r>
              <a:rPr lang="zh-CN" altLang="zh-CN" dirty="0">
                <a:latin typeface="微软雅黑" panose="020B0503020204020204" charset="-122"/>
                <a:ea typeface="微软雅黑" panose="020B0503020204020204" charset="-122"/>
              </a:rPr>
              <a:t>We don’t track hours worked per day or per week, so why are we tracking days of vacation per year?</a:t>
            </a:r>
            <a:endParaRPr lang="en-US" altLang="zh-CN" dirty="0">
              <a:latin typeface="微软雅黑" panose="020B0503020204020204" charset="-122"/>
              <a:ea typeface="微软雅黑" panose="020B0503020204020204" charset="-122"/>
            </a:endParaRPr>
          </a:p>
          <a:p>
            <a:pPr lvl="0" eaLnBrk="1" hangingPunct="1"/>
            <a:r>
              <a:rPr lang="zh-CN" altLang="en-US" sz="2800" dirty="0">
                <a:solidFill>
                  <a:srgbClr val="898989"/>
                </a:solidFill>
                <a:latin typeface="微软雅黑" panose="020B0503020204020204" charset="-122"/>
                <a:ea typeface="微软雅黑" panose="020B0503020204020204" charset="-122"/>
              </a:rPr>
              <a:t>   我们并不追踪每天或者每周的工作时间，为什么我们要追踪每年休假了几天呢？</a:t>
            </a:r>
            <a:endParaRPr lang="zh-CN" altLang="zh-CN" sz="2800" dirty="0">
              <a:solidFill>
                <a:srgbClr val="898989"/>
              </a:solidFill>
              <a:latin typeface="微软雅黑" panose="020B0503020204020204" charset="-122"/>
              <a:ea typeface="微软雅黑" panose="020B0503020204020204" charset="-122"/>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71683" name="Title 5"/>
          <p:cNvSpPr>
            <a:spLocks noGrp="1" noChangeArrowheads="1"/>
          </p:cNvSpPr>
          <p:nvPr>
            <p:ph type="ctrTitle" idx="4294967295"/>
          </p:nvPr>
        </p:nvSpPr>
        <p:spPr>
          <a:xfrm>
            <a:off x="2232025" y="679450"/>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We realized…</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我们意识到了</a:t>
            </a:r>
            <a:endPar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88068" name="Subtitle 6"/>
          <p:cNvSpPr>
            <a:spLocks noGrp="1"/>
          </p:cNvSpPr>
          <p:nvPr>
            <p:ph type="subTitle"/>
          </p:nvPr>
        </p:nvSpPr>
        <p:spPr>
          <a:xfrm>
            <a:off x="1524000" y="2239963"/>
            <a:ext cx="8955088" cy="1752600"/>
          </a:xfrm>
        </p:spPr>
        <p:txBody>
          <a:bodyPr vert="horz" wrap="square" lIns="91440" tIns="45720" rIns="91440" bIns="45720" anchor="t">
            <a:normAutofit fontScale="60000"/>
          </a:bodyPr>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r>
              <a:rPr lang="zh-CN" altLang="zh-CN" dirty="0">
                <a:latin typeface="微软雅黑" panose="020B0503020204020204" charset="-122"/>
                <a:ea typeface="微软雅黑" panose="020B0503020204020204" charset="-122"/>
              </a:rPr>
              <a:t>We should focus on what people get done, not on how many days worked </a:t>
            </a:r>
            <a:endParaRPr lang="en-US" altLang="zh-CN" dirty="0">
              <a:latin typeface="微软雅黑" panose="020B0503020204020204" charset="-122"/>
              <a:ea typeface="微软雅黑" panose="020B0503020204020204" charset="-122"/>
            </a:endParaRPr>
          </a:p>
          <a:p>
            <a:pPr lvl="0" eaLnBrk="1" hangingPunct="1"/>
            <a:r>
              <a:rPr lang="zh-CN" altLang="en-US" sz="2800" dirty="0">
                <a:solidFill>
                  <a:srgbClr val="898989"/>
                </a:solidFill>
                <a:latin typeface="微软雅黑" panose="020B0503020204020204" charset="-122"/>
                <a:ea typeface="微软雅黑" panose="020B0503020204020204" charset="-122"/>
              </a:rPr>
              <a:t>我们应该关注人们做了什么，而不是做了多少天。</a:t>
            </a:r>
            <a:br>
              <a:rPr lang="zh-CN" altLang="zh-CN" sz="2800" dirty="0">
                <a:solidFill>
                  <a:srgbClr val="898989"/>
                </a:solidFill>
                <a:latin typeface="微软雅黑" panose="020B0503020204020204" charset="-122"/>
                <a:ea typeface="微软雅黑" panose="020B0503020204020204" charset="-122"/>
              </a:rPr>
            </a:br>
            <a:br>
              <a:rPr lang="zh-CN" altLang="zh-CN" sz="2800" dirty="0">
                <a:latin typeface="微软雅黑" panose="020B0503020204020204" charset="-122"/>
                <a:ea typeface="微软雅黑" panose="020B0503020204020204" charset="-122"/>
              </a:rPr>
            </a:br>
            <a:r>
              <a:rPr lang="zh-CN" altLang="zh-CN" dirty="0">
                <a:latin typeface="微软雅黑" panose="020B0503020204020204" charset="-122"/>
                <a:ea typeface="微软雅黑" panose="020B0503020204020204" charset="-122"/>
              </a:rPr>
              <a:t>Just as we don’t have an 9am-5pm workday policy, we don’t need a vacation policy</a:t>
            </a:r>
            <a:endParaRPr lang="en-US" altLang="zh-CN" dirty="0">
              <a:latin typeface="微软雅黑" panose="020B0503020204020204" charset="-122"/>
              <a:ea typeface="微软雅黑" panose="020B0503020204020204" charset="-122"/>
            </a:endParaRPr>
          </a:p>
          <a:p>
            <a:pPr lvl="0" eaLnBrk="1" hangingPunct="1"/>
            <a:r>
              <a:rPr lang="zh-CN" altLang="en-US" sz="2800" dirty="0">
                <a:solidFill>
                  <a:srgbClr val="898989"/>
                </a:solidFill>
                <a:latin typeface="微软雅黑" panose="020B0503020204020204" charset="-122"/>
                <a:ea typeface="微软雅黑" panose="020B0503020204020204" charset="-122"/>
              </a:rPr>
              <a:t>既然我们没有朝九晚五的工作时间规定，我们也就不需要假期规定</a:t>
            </a:r>
            <a:r>
              <a:rPr lang="zh-CN" altLang="en-US" dirty="0">
                <a:solidFill>
                  <a:srgbClr val="898989"/>
                </a:solidFill>
                <a:latin typeface="微软雅黑" panose="020B0503020204020204" charset="-122"/>
                <a:ea typeface="微软雅黑" panose="020B0503020204020204" charset="-122"/>
              </a:rPr>
              <a:t>。</a:t>
            </a:r>
            <a:endParaRPr lang="zh-CN" altLang="zh-CN" dirty="0">
              <a:solidFill>
                <a:srgbClr val="898989"/>
              </a:solidFill>
              <a:latin typeface="微软雅黑" panose="020B0503020204020204" charset="-122"/>
              <a:ea typeface="微软雅黑" panose="020B0503020204020204" charset="-122"/>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72707" name="Title 4"/>
          <p:cNvSpPr>
            <a:spLocks noGrp="1" noChangeArrowheads="1"/>
          </p:cNvSpPr>
          <p:nvPr>
            <p:ph type="ctrTitle" idx="4294967295"/>
          </p:nvPr>
        </p:nvSpPr>
        <p:spPr>
          <a:xfrm>
            <a:off x="2209800" y="1646238"/>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Netflix Vacation Policy </a:t>
            </a: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and Tracking</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en-US"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Netflix</a:t>
            </a: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休假规定和考勤管理是：</a:t>
            </a:r>
            <a:endPar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89092" name="Subtitle 5"/>
          <p:cNvSpPr>
            <a:spLocks noGrp="1"/>
          </p:cNvSpPr>
          <p:nvPr>
            <p:ph type="subTitle"/>
          </p:nvPr>
        </p:nvSpPr>
        <p:spPr>
          <a:xfrm>
            <a:off x="2895600" y="4202113"/>
            <a:ext cx="6400800" cy="1752600"/>
          </a:xfrm>
        </p:spPr>
        <p:txBody>
          <a:bodyPr vert="horz" wrap="square" lIns="91440" tIns="45720" rIns="91440" bIns="45720"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r>
              <a:rPr lang="zh-CN" altLang="zh-CN" sz="3600" dirty="0">
                <a:latin typeface="微软雅黑" panose="020B0503020204020204" charset="-122"/>
                <a:ea typeface="微软雅黑" panose="020B0503020204020204" charset="-122"/>
              </a:rPr>
              <a:t>“there is no policy or tracking”</a:t>
            </a:r>
            <a:endParaRPr lang="en-US" altLang="zh-CN" sz="3600" dirty="0">
              <a:latin typeface="微软雅黑" panose="020B0503020204020204" charset="-122"/>
              <a:ea typeface="微软雅黑" panose="020B0503020204020204" charset="-122"/>
            </a:endParaRPr>
          </a:p>
          <a:p>
            <a:pPr lvl="0" eaLnBrk="1" hangingPunct="1"/>
            <a:r>
              <a:rPr lang="zh-CN" altLang="en-US" dirty="0">
                <a:solidFill>
                  <a:srgbClr val="898989"/>
                </a:solidFill>
                <a:latin typeface="微软雅黑" panose="020B0503020204020204" charset="-122"/>
                <a:ea typeface="微软雅黑" panose="020B0503020204020204" charset="-122"/>
              </a:rPr>
              <a:t>“没有休假制度的规定”</a:t>
            </a:r>
            <a:endParaRPr lang="zh-CN" altLang="zh-CN" dirty="0">
              <a:solidFill>
                <a:srgbClr val="898989"/>
              </a:solidFill>
              <a:latin typeface="微软雅黑" panose="020B0503020204020204" charset="-122"/>
              <a:ea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5087620" y="1598930"/>
            <a:ext cx="6827520" cy="1254125"/>
          </a:xfrm>
        </p:spPr>
        <p:txBody>
          <a:bodyPr>
            <a:normAutofit fontScale="90000"/>
          </a:bodyPr>
          <a:lstStyle/>
          <a:p>
            <a:r>
              <a:rPr lang="zh-CN" altLang="en-US"/>
              <a:t>绝对坦诚，才能获得真正高效的反馈</a:t>
            </a:r>
            <a:endParaRPr lang="zh-CN" altLang="en-US"/>
          </a:p>
        </p:txBody>
      </p:sp>
      <p:sp>
        <p:nvSpPr>
          <p:cNvPr id="9" name="文本占位符 8"/>
          <p:cNvSpPr>
            <a:spLocks noGrp="1"/>
          </p:cNvSpPr>
          <p:nvPr>
            <p:ph type="body" idx="1"/>
            <p:custDataLst>
              <p:tags r:id="rId2"/>
            </p:custDataLst>
          </p:nvPr>
        </p:nvSpPr>
        <p:spPr>
          <a:xfrm>
            <a:off x="5087620" y="2897505"/>
            <a:ext cx="6559550" cy="748030"/>
          </a:xfrm>
        </p:spPr>
        <p:txBody>
          <a:bodyPr/>
          <a:lstStyle/>
          <a:p>
            <a:r>
              <a:rPr lang="zh-CN" altLang="en-US" dirty="0">
                <a:solidFill>
                  <a:schemeClr val="tx1">
                    <a:lumMod val="50000"/>
                    <a:lumOff val="50000"/>
                  </a:schemeClr>
                </a:solidFill>
              </a:rPr>
              <a:t>Lorem ipsum dolor sit amet</a:t>
            </a:r>
            <a:endParaRPr lang="zh-CN" altLang="en-US" dirty="0">
              <a:solidFill>
                <a:schemeClr val="tx1">
                  <a:lumMod val="50000"/>
                  <a:lumOff val="50000"/>
                </a:schemeClr>
              </a:solidFill>
            </a:endParaRPr>
          </a:p>
        </p:txBody>
      </p:sp>
      <p:sp>
        <p:nvSpPr>
          <p:cNvPr id="4" name="矩形 3"/>
          <p:cNvSpPr/>
          <p:nvPr>
            <p:custDataLst>
              <p:tags r:id="rId3"/>
            </p:custDataLst>
          </p:nvPr>
        </p:nvSpPr>
        <p:spPr>
          <a:xfrm>
            <a:off x="4269942" y="3734065"/>
            <a:ext cx="1326550" cy="1323618"/>
          </a:xfrm>
          <a:prstGeom prst="rect">
            <a:avLst/>
          </a:prstGeom>
        </p:spPr>
        <p:txBody>
          <a:bodyPr wrap="square" anchor="ctr" anchorCtr="0">
            <a:normAutofit/>
          </a:bodyPr>
          <a:lstStyle/>
          <a:p>
            <a:pPr algn="ctr" fontAlgn="auto">
              <a:spcBef>
                <a:spcPts val="0"/>
              </a:spcBef>
              <a:spcAft>
                <a:spcPts val="0"/>
              </a:spcAft>
              <a:defRPr/>
            </a:pPr>
            <a:r>
              <a:rPr lang="en-US" altLang="zh-CN" sz="7200" spc="400">
                <a:solidFill>
                  <a:schemeClr val="bg1"/>
                </a:solidFill>
                <a:latin typeface="+mn-lt"/>
                <a:ea typeface="+mn-ea"/>
                <a:sym typeface="+mn-lt"/>
              </a:rPr>
              <a:t>03</a:t>
            </a:r>
            <a:endParaRPr lang="en-US" altLang="zh-CN" sz="7200" spc="400">
              <a:solidFill>
                <a:schemeClr val="bg1"/>
              </a:solidFill>
              <a:latin typeface="+mn-lt"/>
              <a:ea typeface="+mn-ea"/>
              <a:sym typeface="+mn-lt"/>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90115" name="Subtitle 5"/>
          <p:cNvSpPr>
            <a:spLocks noGrp="1"/>
          </p:cNvSpPr>
          <p:nvPr>
            <p:ph type="subTitle"/>
          </p:nvPr>
        </p:nvSpPr>
        <p:spPr>
          <a:xfrm>
            <a:off x="1524000" y="2982913"/>
            <a:ext cx="9144000" cy="1752600"/>
          </a:xfrm>
        </p:spPr>
        <p:txBody>
          <a:bodyPr vert="horz" wrap="square" lIns="91440" tIns="45720" rIns="91440" bIns="45720" anchor="t">
            <a:normAutofit fontScale="50000"/>
          </a:bodyPr>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endParaRPr lang="zh-CN" altLang="zh-CN" dirty="0">
              <a:solidFill>
                <a:srgbClr val="898989"/>
              </a:solidFill>
              <a:latin typeface="微软雅黑" panose="020B0503020204020204" charset="-122"/>
              <a:ea typeface="微软雅黑" panose="020B0503020204020204" charset="-122"/>
            </a:endParaRPr>
          </a:p>
          <a:p>
            <a:pPr lvl="0" eaLnBrk="1" hangingPunct="1"/>
            <a:r>
              <a:rPr lang="zh-CN" altLang="zh-CN" dirty="0">
                <a:latin typeface="微软雅黑" panose="020B0503020204020204" charset="-122"/>
                <a:ea typeface="微软雅黑" panose="020B0503020204020204" charset="-122"/>
              </a:rPr>
              <a:t>There is also no clothing policy at Netflix, </a:t>
            </a:r>
            <a:br>
              <a:rPr lang="zh-CN" altLang="zh-CN" dirty="0">
                <a:latin typeface="微软雅黑" panose="020B0503020204020204" charset="-122"/>
                <a:ea typeface="微软雅黑" panose="020B0503020204020204" charset="-122"/>
              </a:rPr>
            </a:br>
            <a:r>
              <a:rPr lang="zh-CN" altLang="zh-CN" dirty="0">
                <a:latin typeface="微软雅黑" panose="020B0503020204020204" charset="-122"/>
                <a:ea typeface="微软雅黑" panose="020B0503020204020204" charset="-122"/>
              </a:rPr>
              <a:t>but no one comes to work naked</a:t>
            </a:r>
            <a:endParaRPr lang="en-US" altLang="zh-CN" dirty="0">
              <a:latin typeface="微软雅黑" panose="020B0503020204020204" charset="-122"/>
              <a:ea typeface="微软雅黑" panose="020B0503020204020204" charset="-122"/>
            </a:endParaRPr>
          </a:p>
          <a:p>
            <a:pPr lvl="0" eaLnBrk="1" hangingPunct="1"/>
            <a:r>
              <a:rPr lang="zh-CN" altLang="en-US" sz="2400" dirty="0">
                <a:solidFill>
                  <a:srgbClr val="898989"/>
                </a:solidFill>
                <a:latin typeface="微软雅黑" panose="020B0503020204020204" charset="-122"/>
                <a:ea typeface="微软雅黑" panose="020B0503020204020204" charset="-122"/>
              </a:rPr>
              <a:t>在</a:t>
            </a:r>
            <a:r>
              <a:rPr lang="en-US" altLang="zh-CN" sz="2400" dirty="0">
                <a:solidFill>
                  <a:srgbClr val="898989"/>
                </a:solidFill>
                <a:latin typeface="微软雅黑" panose="020B0503020204020204" charset="-122"/>
                <a:ea typeface="微软雅黑" panose="020B0503020204020204" charset="-122"/>
              </a:rPr>
              <a:t>Netflix</a:t>
            </a:r>
            <a:r>
              <a:rPr lang="zh-CN" altLang="en-US" sz="2400" dirty="0">
                <a:solidFill>
                  <a:srgbClr val="898989"/>
                </a:solidFill>
                <a:latin typeface="微软雅黑" panose="020B0503020204020204" charset="-122"/>
                <a:ea typeface="微软雅黑" panose="020B0503020204020204" charset="-122"/>
              </a:rPr>
              <a:t>我们也没有着装规定，但也没有人光着身子来上班。</a:t>
            </a:r>
            <a:endParaRPr lang="zh-CN" altLang="zh-CN" dirty="0">
              <a:solidFill>
                <a:srgbClr val="898989"/>
              </a:solidFill>
              <a:latin typeface="微软雅黑" panose="020B0503020204020204" charset="-122"/>
              <a:ea typeface="微软雅黑" panose="020B0503020204020204" charset="-122"/>
            </a:endParaRPr>
          </a:p>
          <a:p>
            <a:pPr lvl="0" eaLnBrk="1" hangingPunct="1"/>
            <a:r>
              <a:rPr lang="zh-CN" altLang="zh-CN" dirty="0">
                <a:latin typeface="微软雅黑" panose="020B0503020204020204" charset="-122"/>
                <a:ea typeface="微软雅黑" panose="020B0503020204020204" charset="-122"/>
              </a:rPr>
              <a:t>Lesson: you don’t need policies for everything</a:t>
            </a:r>
            <a:endParaRPr lang="en-US" altLang="zh-CN" dirty="0">
              <a:latin typeface="微软雅黑" panose="020B0503020204020204" charset="-122"/>
              <a:ea typeface="微软雅黑" panose="020B0503020204020204" charset="-122"/>
            </a:endParaRPr>
          </a:p>
          <a:p>
            <a:pPr lvl="0" eaLnBrk="1" hangingPunct="1"/>
            <a:r>
              <a:rPr lang="zh-CN" altLang="en-US" sz="2400" dirty="0">
                <a:solidFill>
                  <a:srgbClr val="00B050"/>
                </a:solidFill>
                <a:latin typeface="微软雅黑" panose="020B0503020204020204" charset="-122"/>
                <a:ea typeface="微软雅黑" panose="020B0503020204020204" charset="-122"/>
              </a:rPr>
              <a:t>教训：你不需要为每样事情都制定规则</a:t>
            </a:r>
            <a:endParaRPr lang="zh-CN" altLang="zh-CN" sz="2400" dirty="0">
              <a:solidFill>
                <a:srgbClr val="898989"/>
              </a:solidFill>
              <a:latin typeface="微软雅黑" panose="020B0503020204020204" charset="-122"/>
              <a:ea typeface="微软雅黑" panose="020B0503020204020204" charset="-122"/>
            </a:endParaRPr>
          </a:p>
        </p:txBody>
      </p:sp>
      <p:sp>
        <p:nvSpPr>
          <p:cNvPr id="5" name="Title 4"/>
          <p:cNvSpPr txBox="1">
            <a:spLocks noChangeArrowheads="1"/>
          </p:cNvSpPr>
          <p:nvPr/>
        </p:nvSpPr>
        <p:spPr bwMode="auto">
          <a:xfrm>
            <a:off x="2209800" y="30797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sym typeface="Calibri" panose="020F0702030404030204" pitchFamily="34" charset="0"/>
              </a:defRPr>
            </a:lvl1pPr>
            <a:lvl2pPr algn="ctr" rtl="0" eaLnBrk="0" fontAlgn="base" hangingPunct="0">
              <a:spcBef>
                <a:spcPct val="0"/>
              </a:spcBef>
              <a:spcAft>
                <a:spcPct val="0"/>
              </a:spcAft>
              <a:defRPr sz="4400">
                <a:solidFill>
                  <a:schemeClr val="tx1"/>
                </a:solidFill>
                <a:latin typeface="Calibri" panose="020F0702030404030204" pitchFamily="34" charset="0"/>
                <a:ea typeface="宋体" panose="02010600030101010101" charset="-122"/>
                <a:sym typeface="Calibri" panose="020F0702030404030204" pitchFamily="34" charset="0"/>
              </a:defRPr>
            </a:lvl2pPr>
            <a:lvl3pPr algn="ctr" rtl="0" eaLnBrk="0" fontAlgn="base" hangingPunct="0">
              <a:spcBef>
                <a:spcPct val="0"/>
              </a:spcBef>
              <a:spcAft>
                <a:spcPct val="0"/>
              </a:spcAft>
              <a:defRPr sz="4400">
                <a:solidFill>
                  <a:schemeClr val="tx1"/>
                </a:solidFill>
                <a:latin typeface="Calibri" panose="020F0702030404030204" pitchFamily="34" charset="0"/>
                <a:ea typeface="宋体" panose="02010600030101010101" charset="-122"/>
                <a:sym typeface="Calibri" panose="020F0702030404030204" pitchFamily="34" charset="0"/>
              </a:defRPr>
            </a:lvl3pPr>
            <a:lvl4pPr algn="ctr" rtl="0" eaLnBrk="0" fontAlgn="base" hangingPunct="0">
              <a:spcBef>
                <a:spcPct val="0"/>
              </a:spcBef>
              <a:spcAft>
                <a:spcPct val="0"/>
              </a:spcAft>
              <a:defRPr sz="4400">
                <a:solidFill>
                  <a:schemeClr val="tx1"/>
                </a:solidFill>
                <a:latin typeface="Calibri" panose="020F0702030404030204" pitchFamily="34" charset="0"/>
                <a:ea typeface="宋体" panose="02010600030101010101" charset="-122"/>
                <a:sym typeface="Calibri" panose="020F0702030404030204" pitchFamily="34" charset="0"/>
              </a:defRPr>
            </a:lvl4pPr>
            <a:lvl5pPr algn="ctr" rtl="0" eaLnBrk="0" fontAlgn="base" hangingPunct="0">
              <a:spcBef>
                <a:spcPct val="0"/>
              </a:spcBef>
              <a:spcAft>
                <a:spcPct val="0"/>
              </a:spcAft>
              <a:defRPr sz="4400">
                <a:solidFill>
                  <a:schemeClr val="tx1"/>
                </a:solidFill>
                <a:latin typeface="Calibri" panose="020F0702030404030204" pitchFamily="34" charset="0"/>
                <a:ea typeface="宋体" panose="02010600030101010101" charset="-122"/>
                <a:sym typeface="Calibri" panose="020F0702030404030204" pitchFamily="34" charset="0"/>
              </a:defRPr>
            </a:lvl5pPr>
            <a:lvl6pPr marL="457200" algn="ctr" rtl="0" fontAlgn="base">
              <a:spcBef>
                <a:spcPct val="0"/>
              </a:spcBef>
              <a:spcAft>
                <a:spcPct val="0"/>
              </a:spcAft>
              <a:defRPr sz="4400">
                <a:solidFill>
                  <a:schemeClr val="tx1"/>
                </a:solidFill>
                <a:latin typeface="Calibri" panose="020F0702030404030204" pitchFamily="34" charset="0"/>
                <a:ea typeface="宋体" panose="02010600030101010101" charset="-122"/>
                <a:sym typeface="Calibri" panose="020F0702030404030204" pitchFamily="34" charset="0"/>
              </a:defRPr>
            </a:lvl6pPr>
            <a:lvl7pPr marL="914400" algn="ctr" rtl="0" fontAlgn="base">
              <a:spcBef>
                <a:spcPct val="0"/>
              </a:spcBef>
              <a:spcAft>
                <a:spcPct val="0"/>
              </a:spcAft>
              <a:defRPr sz="4400">
                <a:solidFill>
                  <a:schemeClr val="tx1"/>
                </a:solidFill>
                <a:latin typeface="Calibri" panose="020F0702030404030204" pitchFamily="34" charset="0"/>
                <a:ea typeface="宋体" panose="02010600030101010101" charset="-122"/>
                <a:sym typeface="Calibri" panose="020F0702030404030204" pitchFamily="34" charset="0"/>
              </a:defRPr>
            </a:lvl7pPr>
            <a:lvl8pPr marL="1371600" algn="ctr" rtl="0" fontAlgn="base">
              <a:spcBef>
                <a:spcPct val="0"/>
              </a:spcBef>
              <a:spcAft>
                <a:spcPct val="0"/>
              </a:spcAft>
              <a:defRPr sz="4400">
                <a:solidFill>
                  <a:schemeClr val="tx1"/>
                </a:solidFill>
                <a:latin typeface="Calibri" panose="020F0702030404030204" pitchFamily="34" charset="0"/>
                <a:ea typeface="宋体" panose="02010600030101010101" charset="-122"/>
                <a:sym typeface="Calibri" panose="020F0702030404030204" pitchFamily="34" charset="0"/>
              </a:defRPr>
            </a:lvl8pPr>
            <a:lvl9pPr marL="1828800" algn="ctr" rtl="0" fontAlgn="base">
              <a:spcBef>
                <a:spcPct val="0"/>
              </a:spcBef>
              <a:spcAft>
                <a:spcPct val="0"/>
              </a:spcAft>
              <a:defRPr sz="4400">
                <a:solidFill>
                  <a:schemeClr val="tx1"/>
                </a:solidFill>
                <a:latin typeface="Calibri" panose="020F0702030404030204" pitchFamily="34" charset="0"/>
                <a:ea typeface="宋体" panose="02010600030101010101" charset="-122"/>
                <a:sym typeface="Calibri" panose="020F07020304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Netflix Vacation Policy </a:t>
            </a:r>
            <a:b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and Tracking</a:t>
            </a:r>
            <a:br>
              <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en-US"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Netflix</a:t>
            </a:r>
            <a:r>
              <a:rPr kumimoji="0" lang="zh-CN" altLang="en-US"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休假规定和考勤管理是：</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90117" name="Subtitle 5"/>
          <p:cNvSpPr txBox="1"/>
          <p:nvPr/>
        </p:nvSpPr>
        <p:spPr>
          <a:xfrm>
            <a:off x="2908300" y="2165350"/>
            <a:ext cx="6400800" cy="1752600"/>
          </a:xfrm>
          <a:prstGeom prst="rect">
            <a:avLst/>
          </a:prstGeom>
          <a:noFill/>
          <a:ln w="9525">
            <a:noFill/>
          </a:ln>
        </p:spPr>
        <p:txBody>
          <a:bodyPr/>
          <a:lstStyle>
            <a:lvl1pPr marL="342900" indent="-342900" algn="l" defTabSz="0"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sym typeface="Calibri" panose="020F0702030404030204" pitchFamily="34" charset="0"/>
              </a:defRPr>
            </a:lvl1pPr>
            <a:lvl2pPr marL="742950" indent="-285750" algn="l" defTabSz="0"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sym typeface="Calibri" panose="020F0702030404030204" pitchFamily="34" charset="0"/>
              </a:defRPr>
            </a:lvl2pPr>
            <a:lvl3pPr marL="1143000" indent="-228600" algn="l" defTabSz="0"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sym typeface="Calibri" panose="020F0702030404030204" pitchFamily="34" charset="0"/>
              </a:defRPr>
            </a:lvl3pPr>
            <a:lvl4pPr marL="16002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4pPr>
            <a:lvl5pPr marL="20574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5pPr>
          </a:lstStyle>
          <a:p>
            <a:pPr marL="0" lvl="0" indent="0" algn="ctr" eaLnBrk="1" hangingPunct="1">
              <a:buNone/>
            </a:pPr>
            <a:r>
              <a:rPr lang="zh-CN" altLang="zh-CN" dirty="0">
                <a:latin typeface="微软雅黑" panose="020B0503020204020204" charset="-122"/>
                <a:ea typeface="微软雅黑" panose="020B0503020204020204" charset="-122"/>
              </a:rPr>
              <a:t>“there is no policy or tracking”</a:t>
            </a:r>
            <a:endParaRPr lang="en-US" altLang="zh-CN" dirty="0">
              <a:latin typeface="微软雅黑" panose="020B0503020204020204" charset="-122"/>
              <a:ea typeface="微软雅黑" panose="020B0503020204020204" charset="-122"/>
            </a:endParaRPr>
          </a:p>
          <a:p>
            <a:pPr marL="0" lvl="0" indent="0" algn="ctr" eaLnBrk="1" hangingPunct="1">
              <a:buNone/>
            </a:pPr>
            <a:r>
              <a:rPr lang="zh-CN" altLang="en-US" sz="2800" dirty="0">
                <a:solidFill>
                  <a:srgbClr val="898989"/>
                </a:solidFill>
                <a:latin typeface="微软雅黑" panose="020B0503020204020204" charset="-122"/>
                <a:ea typeface="微软雅黑" panose="020B0503020204020204" charset="-122"/>
              </a:rPr>
              <a:t>“</a:t>
            </a:r>
            <a:r>
              <a:rPr lang="zh-CN" altLang="en-US" sz="2800" dirty="0">
                <a:solidFill>
                  <a:srgbClr val="898989"/>
                </a:solidFill>
                <a:latin typeface="微软雅黑" panose="020B0503020204020204" charset="-122"/>
                <a:ea typeface="微软雅黑" panose="020B0503020204020204" charset="-122"/>
                <a:sym typeface="Arial" panose="020B0604020202090204" pitchFamily="34" charset="0"/>
              </a:rPr>
              <a:t>没有休假制度的规定</a:t>
            </a:r>
            <a:r>
              <a:rPr lang="zh-CN" altLang="en-US" sz="2800" dirty="0">
                <a:solidFill>
                  <a:srgbClr val="898989"/>
                </a:solidFill>
                <a:latin typeface="微软雅黑" panose="020B0503020204020204" charset="-122"/>
                <a:ea typeface="微软雅黑" panose="020B0503020204020204" charset="-122"/>
              </a:rPr>
              <a:t>”</a:t>
            </a:r>
            <a:endParaRPr lang="zh-CN" altLang="zh-CN" sz="2800" dirty="0">
              <a:solidFill>
                <a:srgbClr val="898989"/>
              </a:solidFill>
              <a:latin typeface="微软雅黑" panose="020B0503020204020204" charset="-122"/>
              <a:ea typeface="微软雅黑" panose="020B0503020204020204" charset="-122"/>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74755" name="Title 4"/>
          <p:cNvSpPr>
            <a:spLocks noGrp="1" noChangeArrowheads="1"/>
          </p:cNvSpPr>
          <p:nvPr>
            <p:ph type="ctrTitle" idx="4294967295"/>
          </p:nvPr>
        </p:nvSpPr>
        <p:spPr>
          <a:xfrm>
            <a:off x="1524000" y="382588"/>
            <a:ext cx="91440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No Vacation Policy Doesn’t Mean </a:t>
            </a: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No Vacation</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没有休假规定不等于没有假期</a:t>
            </a:r>
            <a:endPar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74756" name="Subtitle 5"/>
          <p:cNvSpPr>
            <a:spLocks noGrp="1" noChangeArrowheads="1"/>
          </p:cNvSpPr>
          <p:nvPr>
            <p:ph type="subTitle" idx="1"/>
          </p:nvPr>
        </p:nvSpPr>
        <p:spPr>
          <a:xfrm>
            <a:off x="1524000" y="2463800"/>
            <a:ext cx="8955088" cy="17526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80000"/>
          </a:bodyPr>
          <a:lstStyle/>
          <a:p>
            <a:pPr marL="0" marR="0" lvl="0" indent="0" algn="ctr"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Netflix leaders set good examples by taking big vacations – and coming back inspired to find big ideas</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ctr"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通过讨论休假，</a:t>
            </a:r>
            <a:r>
              <a:rPr kumimoji="0" lang="en-US" altLang="zh-CN" sz="2400" b="0" i="0" u="none" strike="noStrike" kern="1200" cap="none" spc="0" normalizeH="0" baseline="0" noProof="0" dirty="0" err="1"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Netfilx</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的领导层设立了很好的榜样，然后回来激发出大的创想</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75779" name="Title 4"/>
          <p:cNvSpPr>
            <a:spLocks noGrp="1" noChangeArrowheads="1"/>
          </p:cNvSpPr>
          <p:nvPr>
            <p:ph type="ctrTitle" idx="4294967295"/>
          </p:nvPr>
        </p:nvSpPr>
        <p:spPr>
          <a:xfrm>
            <a:off x="2209800" y="2130425"/>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Another Example of Freedom and Responsibility…</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自由与责任的其他一些例子</a:t>
            </a:r>
            <a:endPar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76803" name="Title 4"/>
          <p:cNvSpPr>
            <a:spLocks noGrp="1" noChangeArrowheads="1"/>
          </p:cNvSpPr>
          <p:nvPr>
            <p:ph type="ctrTitle" idx="4294967295"/>
          </p:nvPr>
        </p:nvSpPr>
        <p:spPr>
          <a:xfrm>
            <a:off x="2209800" y="2130425"/>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Most companies have complex policies around what you can expense, how you travel, what gifts you can accept, etc. </a:t>
            </a:r>
            <a:br>
              <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围绕员工如何花销，如何出差，可以接受何种馈赠等等，大多数公司都会制定复杂的政策。</a:t>
            </a:r>
            <a:b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b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Plus they have whole departments to verify compliance </a:t>
            </a:r>
            <a:b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with these policies</a:t>
            </a:r>
            <a:br>
              <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再加上一整个部门来核实员工是否遵循了这些政策。</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77827" name="Rectangle 2"/>
          <p:cNvSpPr>
            <a:spLocks noGrp="1" noChangeArrowheads="1"/>
          </p:cNvSpPr>
          <p:nvPr>
            <p:ph type="ctrTitle" idx="4294967295"/>
          </p:nvPr>
        </p:nvSpPr>
        <p:spPr>
          <a:xfrm>
            <a:off x="2159000" y="531813"/>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Netflix Policies </a:t>
            </a: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for Expensing, Entertainment, </a:t>
            </a: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Gifts &amp; Travel:</a:t>
            </a:r>
            <a:b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en-US"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Netflix</a:t>
            </a: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公司关于花销、娱乐、馈赠和出差的政策是：</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94212" name="Subtitle 4"/>
          <p:cNvSpPr>
            <a:spLocks noGrp="1"/>
          </p:cNvSpPr>
          <p:nvPr>
            <p:ph type="subTitle"/>
          </p:nvPr>
        </p:nvSpPr>
        <p:spPr>
          <a:xfrm>
            <a:off x="2895600" y="3503613"/>
            <a:ext cx="6400800" cy="1752600"/>
          </a:xfrm>
        </p:spPr>
        <p:txBody>
          <a:bodyPr vert="horz" wrap="square" lIns="91440" tIns="45720" rIns="91440" bIns="45720" anchor="t">
            <a:normAutofit fontScale="60000"/>
          </a:bodyPr>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r>
              <a:rPr lang="zh-CN" altLang="zh-CN" b="1" dirty="0">
                <a:solidFill>
                  <a:srgbClr val="00B050"/>
                </a:solidFill>
                <a:latin typeface="微软雅黑" panose="020B0503020204020204" charset="-122"/>
                <a:ea typeface="微软雅黑" panose="020B0503020204020204" charset="-122"/>
              </a:rPr>
              <a:t>“Act in Netflix’s Best Interest”</a:t>
            </a:r>
            <a:endParaRPr lang="en-US" altLang="zh-CN" b="1" dirty="0">
              <a:solidFill>
                <a:srgbClr val="00B050"/>
              </a:solidFill>
              <a:latin typeface="微软雅黑" panose="020B0503020204020204" charset="-122"/>
              <a:ea typeface="微软雅黑" panose="020B0503020204020204" charset="-122"/>
            </a:endParaRPr>
          </a:p>
          <a:p>
            <a:pPr lvl="0" eaLnBrk="1" hangingPunct="1"/>
            <a:r>
              <a:rPr lang="zh-CN" altLang="en-US" sz="2800" b="1" dirty="0">
                <a:solidFill>
                  <a:srgbClr val="00B050"/>
                </a:solidFill>
                <a:latin typeface="微软雅黑" panose="020B0503020204020204" charset="-122"/>
                <a:ea typeface="微软雅黑" panose="020B0503020204020204" charset="-122"/>
              </a:rPr>
              <a:t>最合乎公司利益</a:t>
            </a:r>
            <a:endParaRPr lang="zh-CN" altLang="zh-CN" sz="2800" b="1" dirty="0">
              <a:solidFill>
                <a:srgbClr val="00B050"/>
              </a:solidFill>
              <a:latin typeface="微软雅黑" panose="020B0503020204020204" charset="-122"/>
              <a:ea typeface="微软雅黑" panose="020B0503020204020204" charset="-122"/>
            </a:endParaRPr>
          </a:p>
          <a:p>
            <a:pPr lvl="0" eaLnBrk="1" hangingPunct="1"/>
            <a:endParaRPr lang="zh-CN" altLang="zh-CN" dirty="0">
              <a:solidFill>
                <a:srgbClr val="898989"/>
              </a:solidFill>
              <a:latin typeface="微软雅黑" panose="020B0503020204020204" charset="-122"/>
              <a:ea typeface="微软雅黑" panose="020B0503020204020204" charset="-122"/>
            </a:endParaRPr>
          </a:p>
          <a:p>
            <a:pPr lvl="0" eaLnBrk="1" hangingPunct="1"/>
            <a:r>
              <a:rPr lang="zh-CN" altLang="zh-CN" dirty="0">
                <a:solidFill>
                  <a:srgbClr val="898989"/>
                </a:solidFill>
                <a:latin typeface="微软雅黑" panose="020B0503020204020204" charset="-122"/>
                <a:ea typeface="微软雅黑" panose="020B0503020204020204" charset="-122"/>
              </a:rPr>
              <a:t>(5 words long)</a:t>
            </a:r>
            <a:endParaRPr lang="en-US" altLang="zh-CN" dirty="0">
              <a:solidFill>
                <a:srgbClr val="898989"/>
              </a:solidFill>
              <a:latin typeface="微软雅黑" panose="020B0503020204020204" charset="-122"/>
              <a:ea typeface="微软雅黑" panose="020B0503020204020204" charset="-122"/>
            </a:endParaRPr>
          </a:p>
          <a:p>
            <a:pPr lvl="0" eaLnBrk="1" hangingPunct="1"/>
            <a:r>
              <a:rPr lang="zh-CN" altLang="en-US" sz="2200" dirty="0">
                <a:solidFill>
                  <a:srgbClr val="898989"/>
                </a:solidFill>
                <a:latin typeface="微软雅黑" panose="020B0503020204020204" charset="-122"/>
                <a:ea typeface="微软雅黑" panose="020B0503020204020204" charset="-122"/>
              </a:rPr>
              <a:t>（一共</a:t>
            </a:r>
            <a:r>
              <a:rPr lang="en-US" altLang="zh-CN" sz="2200" dirty="0">
                <a:solidFill>
                  <a:srgbClr val="898989"/>
                </a:solidFill>
                <a:latin typeface="微软雅黑" panose="020B0503020204020204" charset="-122"/>
                <a:ea typeface="微软雅黑" panose="020B0503020204020204" charset="-122"/>
              </a:rPr>
              <a:t>7</a:t>
            </a:r>
            <a:r>
              <a:rPr lang="zh-CN" altLang="en-US" sz="2200" dirty="0">
                <a:solidFill>
                  <a:srgbClr val="898989"/>
                </a:solidFill>
                <a:latin typeface="微软雅黑" panose="020B0503020204020204" charset="-122"/>
                <a:ea typeface="微软雅黑" panose="020B0503020204020204" charset="-122"/>
              </a:rPr>
              <a:t>个字）</a:t>
            </a:r>
            <a:endParaRPr lang="zh-CN" altLang="zh-CN" sz="2200" dirty="0">
              <a:solidFill>
                <a:srgbClr val="898989"/>
              </a:solidFill>
              <a:latin typeface="微软雅黑" panose="020B0503020204020204" charset="-122"/>
              <a:ea typeface="微软雅黑" panose="020B0503020204020204" charset="-122"/>
            </a:endParaRPr>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78851" name="Rectangle 2"/>
          <p:cNvSpPr>
            <a:spLocks noGrp="1" noChangeArrowheads="1"/>
          </p:cNvSpPr>
          <p:nvPr>
            <p:ph type="title" idx="4294967295"/>
          </p:nvPr>
        </p:nvSpPr>
        <p:spPr>
          <a:xfrm>
            <a:off x="1524000" y="85725"/>
            <a:ext cx="91440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“Act in Netflix’s Best Interest”</a:t>
            </a:r>
            <a:r>
              <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a:t>
            </a:r>
            <a:r>
              <a:rPr kumimoji="0" lang="zh-CN" altLang="zh-CN" sz="32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Generally</a:t>
            </a: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Means…</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Wingdings" panose="05000000000000000000" pitchFamily="2" charset="2"/>
              </a:rPr>
              <a:t>（“</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最合乎公司利益”一般指</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Wingdings" panose="05000000000000000000" pitchFamily="2" charset="2"/>
              </a:rPr>
              <a:t>）</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78852" name="Rectangle 3"/>
          <p:cNvSpPr>
            <a:spLocks noGrp="1" noChangeArrowheads="1"/>
          </p:cNvSpPr>
          <p:nvPr>
            <p:ph type="body" idx="1"/>
          </p:nvPr>
        </p:nvSpPr>
        <p:spPr>
          <a:xfrm>
            <a:off x="1981200" y="1200150"/>
            <a:ext cx="8423275"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20000"/>
          </a:bodyPr>
          <a:lstStyle/>
          <a:p>
            <a:pPr marL="514350" marR="0" lvl="0" indent="-514350" algn="l" defTabSz="0" rtl="0" eaLnBrk="1" fontAlgn="base" latinLnBrk="0" hangingPunct="1">
              <a:lnSpc>
                <a:spcPct val="100000"/>
              </a:lnSpc>
              <a:spcBef>
                <a:spcPct val="20000"/>
              </a:spcBef>
              <a:spcAft>
                <a:spcPct val="0"/>
              </a:spcAft>
              <a:buClrTx/>
              <a:buSzTx/>
              <a:buFont typeface="Calibri" panose="020F0702030404030204" pitchFamily="34" charset="0"/>
              <a:buAutoNum type="arabicPeriod"/>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Expense only what you would otherwise not spend, and is worthwhile for work</a:t>
            </a:r>
            <a:r>
              <a:rPr kumimoji="0" lang="zh-CN" altLang="en-US"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花你应该花的</a:t>
            </a:r>
            <a:r>
              <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钱</a:t>
            </a:r>
            <a:r>
              <a:rPr kumimoji="0" lang="zh-CN" altLang="en-US"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否则</a:t>
            </a:r>
            <a:r>
              <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就别花，而且这钱应该是为了工作</a:t>
            </a:r>
            <a:r>
              <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en-US"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514350" marR="0" lvl="0" indent="-514350" algn="l" defTabSz="0" rtl="0" eaLnBrk="1" fontAlgn="base" latinLnBrk="0" hangingPunct="1">
              <a:lnSpc>
                <a:spcPct val="100000"/>
              </a:lnSpc>
              <a:spcBef>
                <a:spcPct val="20000"/>
              </a:spcBef>
              <a:spcAft>
                <a:spcPct val="0"/>
              </a:spcAft>
              <a:buClrTx/>
              <a:buSzTx/>
              <a:buFont typeface="Calibri" panose="020F0702030404030204" pitchFamily="34" charset="0"/>
              <a:buAutoNum type="arabicPeriod"/>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Travel as you would if it were your own money</a:t>
            </a:r>
            <a:r>
              <a:rPr kumimoji="0" lang="zh-CN" altLang="en-US"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出差时就像是在花你自己的钱。</a:t>
            </a:r>
            <a:r>
              <a:rPr kumimoji="0" lang="zh-CN" altLang="en-US"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514350" marR="0" lvl="0" indent="-514350" algn="l" defTabSz="0" rtl="0" eaLnBrk="1" fontAlgn="base" latinLnBrk="0" hangingPunct="1">
              <a:lnSpc>
                <a:spcPct val="100000"/>
              </a:lnSpc>
              <a:spcBef>
                <a:spcPct val="20000"/>
              </a:spcBef>
              <a:spcAft>
                <a:spcPct val="0"/>
              </a:spcAft>
              <a:buClrTx/>
              <a:buSzTx/>
              <a:buFont typeface="Calibri" panose="020F0702030404030204" pitchFamily="34" charset="0"/>
              <a:buAutoNum type="arabicPeriod"/>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Disclose non-trivial vendor gifts</a:t>
            </a:r>
            <a:r>
              <a:rPr kumimoji="0" lang="zh-CN" altLang="en-US"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披露重要供应商提供的礼物。</a:t>
            </a:r>
            <a:r>
              <a:rPr kumimoji="0" lang="en-US"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514350" marR="0" lvl="0" indent="-514350" algn="l" defTabSz="0" rtl="0" eaLnBrk="1" fontAlgn="base" latinLnBrk="0" hangingPunct="1">
              <a:lnSpc>
                <a:spcPct val="100000"/>
              </a:lnSpc>
              <a:spcBef>
                <a:spcPct val="20000"/>
              </a:spcBef>
              <a:spcAft>
                <a:spcPct val="0"/>
              </a:spcAft>
              <a:buClrTx/>
              <a:buSzTx/>
              <a:buFont typeface="Calibri" panose="020F0702030404030204" pitchFamily="34" charset="0"/>
              <a:buAutoNum type="arabicPeriod"/>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Take from Netflix only </a:t>
            </a:r>
            <a:r>
              <a:rPr kumimoji="0" lang="zh-CN"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when it is inefficient to not take, and inconsequential</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en-US"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只</a:t>
            </a:r>
            <a:r>
              <a:rPr kumimoji="0" lang="zh-CN" altLang="en-US"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当</a:t>
            </a:r>
            <a:r>
              <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不拿会</a:t>
            </a:r>
            <a:r>
              <a:rPr kumimoji="0" lang="zh-CN" altLang="en-US"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降低</a:t>
            </a:r>
            <a:r>
              <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效率和不合逻辑的</a:t>
            </a:r>
            <a:r>
              <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时候，</a:t>
            </a:r>
            <a:r>
              <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才从</a:t>
            </a:r>
            <a:r>
              <a:rPr kumimoji="0" lang="zh-CN" altLang="en-US"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公司</a:t>
            </a:r>
            <a:r>
              <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拿</a:t>
            </a:r>
            <a:r>
              <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东西。</a:t>
            </a:r>
            <a:r>
              <a:rPr kumimoji="0" lang="en-US"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“taking” means, for example, printing personal documents at work or making personal calls on work phone: inconsequential and inefficient to avoid</a:t>
            </a:r>
            <a:r>
              <a:rPr kumimoji="0" lang="en-US"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“拿”的意思，举例说：用公司的设备打印私人的文件，或者用工作座机打私人电话。</a:t>
            </a:r>
            <a:r>
              <a:rPr kumimoji="0" lang="en-US"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96259" name="Title 1"/>
          <p:cNvSpPr>
            <a:spLocks noGrp="1"/>
          </p:cNvSpPr>
          <p:nvPr>
            <p:ph type="title"/>
          </p:nvPr>
        </p:nvSpPr>
        <p:spPr/>
        <p:txBody>
          <a:bodyPr vert="horz" wrap="square" lIns="91440" tIns="45720" rIns="91440" bIns="45720" anchor="ctr">
            <a:normAutofit fontScale="90000"/>
          </a:bodyPr>
          <a:p>
            <a:pPr eaLnBrk="1" hangingPunct="1"/>
            <a:r>
              <a:rPr lang="zh-CN" altLang="zh-CN" sz="4000" dirty="0">
                <a:latin typeface="微软雅黑" panose="020B0503020204020204" charset="-122"/>
                <a:ea typeface="微软雅黑" panose="020B0503020204020204" charset="-122"/>
              </a:rPr>
              <a:t>Freedom and Responsibility</a:t>
            </a:r>
            <a:br>
              <a:rPr lang="en-US" altLang="zh-CN" sz="4000" dirty="0">
                <a:latin typeface="微软雅黑" panose="020B0503020204020204" charset="-122"/>
                <a:ea typeface="微软雅黑" panose="020B0503020204020204" charset="-122"/>
              </a:rPr>
            </a:br>
            <a:r>
              <a:rPr lang="zh-CN" altLang="en-US" sz="3600" b="1" dirty="0">
                <a:latin typeface="微软雅黑" panose="020B0503020204020204" charset="-122"/>
                <a:ea typeface="微软雅黑" panose="020B0503020204020204" charset="-122"/>
              </a:rPr>
              <a:t>自由与责任</a:t>
            </a:r>
            <a:endParaRPr lang="zh-CN" altLang="zh-CN" sz="3600" b="1" dirty="0">
              <a:latin typeface="微软雅黑" panose="020B0503020204020204" charset="-122"/>
              <a:ea typeface="微软雅黑" panose="020B0503020204020204" charset="-122"/>
            </a:endParaRPr>
          </a:p>
        </p:txBody>
      </p:sp>
      <p:sp>
        <p:nvSpPr>
          <p:cNvPr id="79876" name="Content Placeholder 2"/>
          <p:cNvSpPr>
            <a:spLocks noGrp="1" noChangeArrowheads="1"/>
          </p:cNvSpPr>
          <p:nvPr>
            <p:ph idx="1"/>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Many people say one can’t do it at scale</a:t>
            </a:r>
            <a:r>
              <a:rPr kumimoji="0" lang="zh-CN" altLang="en-US"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许多人说一家公司不能等比提升这两点</a:t>
            </a:r>
            <a:endParaRPr kumimoji="0" lang="en-US"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105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But since going public in 2002, which is traditionally the end of freedom, we’ve substantially </a:t>
            </a:r>
            <a:r>
              <a:rPr kumimoji="0" lang="zh-CN" altLang="zh-CN" sz="3200" b="1"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n-cs"/>
                <a:sym typeface="Calibri" panose="020F0702030404030204" pitchFamily="34" charset="0"/>
              </a:rPr>
              <a:t>increased</a:t>
            </a: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 talent density and employee freedom</a:t>
            </a:r>
            <a:r>
              <a:rPr kumimoji="0" lang="zh-CN" altLang="en-US"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从</a:t>
            </a:r>
            <a:r>
              <a:rPr kumimoji="0" lang="en-US"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2002</a:t>
            </a:r>
            <a:r>
              <a:rPr kumimoji="0" lang="zh-CN" altLang="en-US"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年我们上市以来，按照传统上市意味着自由的终结，但我们同时充分地</a:t>
            </a:r>
            <a:r>
              <a:rPr kumimoji="0" lang="zh-CN" altLang="en-US" sz="2800" b="0"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n-cs"/>
                <a:sym typeface="Calibri" panose="020F0702030404030204" pitchFamily="34" charset="0"/>
              </a:rPr>
              <a:t>提升了</a:t>
            </a:r>
            <a:r>
              <a:rPr kumimoji="0" lang="zh-CN" altLang="en-US"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人才密度和员工自由。</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80899" name="Rectangle 2"/>
          <p:cNvSpPr>
            <a:spLocks noGrp="1" noChangeArrowheads="1"/>
          </p:cNvSpPr>
          <p:nvPr>
            <p:ph type="ctrTitle" idx="4294967295"/>
          </p:nvPr>
        </p:nvSpPr>
        <p:spPr>
          <a:xfrm>
            <a:off x="2306638" y="85725"/>
            <a:ext cx="8361363" cy="631507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Summary of Freedom &amp; Responsibility:</a:t>
            </a:r>
            <a:br>
              <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6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自由与责任小结</a:t>
            </a:r>
            <a:br>
              <a:rPr kumimoji="0" lang="en-US"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br>
            <a:br>
              <a:rPr kumimoji="0" lang="en-US"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As We Grow, Minimize Rules</a:t>
            </a:r>
            <a:br>
              <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我们成长的同时，把制度降至最少。</a:t>
            </a: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a:t>
            </a:r>
            <a:b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Inhibit Chaos with Ever More High Performance People</a:t>
            </a:r>
            <a:br>
              <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雇用更多高绩效人才来抑制混乱的产生。</a:t>
            </a:r>
            <a:br>
              <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Flexibility is More Important than Efficiency</a:t>
            </a:r>
            <a:br>
              <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in the Long Term</a:t>
            </a:r>
            <a:br>
              <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j-cs"/>
                <a:sym typeface="Calibri" panose="020F0702030404030204" pitchFamily="34" charset="0"/>
              </a:rPr>
              <a:t>长期来看，灵活性远比效率</a:t>
            </a:r>
            <a:r>
              <a:rPr kumimoji="0" lang="zh-CN" altLang="en-US" sz="24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j-cs"/>
                <a:sym typeface="Calibri" panose="020F0702030404030204" pitchFamily="34" charset="0"/>
              </a:rPr>
              <a:t>重要</a:t>
            </a:r>
            <a:endParaRPr kumimoji="0" lang="zh-CN" altLang="zh-CN"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5123" name="Title 1"/>
          <p:cNvSpPr>
            <a:spLocks noGrp="1" noChangeArrowheads="1"/>
          </p:cNvSpPr>
          <p:nvPr>
            <p:ph type="title" idx="4294967295"/>
          </p:nvPr>
        </p:nvSpPr>
        <p:spPr>
          <a:xfrm>
            <a:off x="1935163" y="274638"/>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Seven Aspects of our Culture</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文化的</a:t>
            </a:r>
            <a:r>
              <a:rPr kumimoji="0" lang="en-US"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7</a:t>
            </a:r>
            <a:r>
              <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个方面</a:t>
            </a:r>
            <a:endPar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5124" name="Content Placeholder 2"/>
          <p:cNvSpPr>
            <a:spLocks noGrp="1" noChangeArrowheads="1"/>
          </p:cNvSpPr>
          <p:nvPr>
            <p:ph idx="1"/>
          </p:nvPr>
        </p:nvSpPr>
        <p:spPr>
          <a:xfrm>
            <a:off x="1489075" y="1600200"/>
            <a:ext cx="914400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Values are what we Value</a:t>
            </a:r>
            <a:r>
              <a:rPr kumimoji="0" lang="zh-CN" altLang="en-US"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（价值观来自于我们推崇和珍视的价值）</a:t>
            </a:r>
            <a:endParaRPr kumimoji="0" lang="en-US"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High Performance </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（追求</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高</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绩效）</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Freedom &amp; Responsibility</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（自由和责任）</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Context, not Control</a:t>
            </a:r>
            <a:r>
              <a:rPr kumimoji="0" lang="zh-CN" altLang="en-US" sz="24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（情景管理而非控制）</a:t>
            </a:r>
            <a:endParaRPr kumimoji="0" lang="zh-CN" altLang="zh-CN" sz="24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Highly Aligned, Loosely Coupled</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（认同</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一致</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松</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散</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耦合</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Pay Top of Market</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支付市场最高工资</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Promotions &amp; Development </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（晋升和成长）</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82947" name="Title 4"/>
          <p:cNvSpPr>
            <a:spLocks noGrp="1" noChangeArrowheads="1"/>
          </p:cNvSpPr>
          <p:nvPr>
            <p:ph type="ctrTitle" idx="4294967295"/>
          </p:nvPr>
        </p:nvSpPr>
        <p:spPr>
          <a:xfrm>
            <a:off x="2057400" y="2130425"/>
            <a:ext cx="8153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br>
              <a:rPr kumimoji="0" lang="zh-CN" altLang="zh-CN" sz="44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4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If you want to build a ship, </a:t>
            </a:r>
            <a:br>
              <a:rPr kumimoji="0" lang="zh-CN" altLang="zh-CN" sz="34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4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don't drum up the people </a:t>
            </a:r>
            <a:br>
              <a:rPr kumimoji="0" lang="zh-CN" altLang="zh-CN" sz="34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4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to gather wood, divide the </a:t>
            </a:r>
            <a:br>
              <a:rPr kumimoji="0" lang="zh-CN" altLang="zh-CN" sz="34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4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work, and give orders.  </a:t>
            </a:r>
            <a:br>
              <a:rPr kumimoji="0" lang="zh-CN" altLang="zh-CN" sz="34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4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Instead, teach them to yearn </a:t>
            </a:r>
            <a:br>
              <a:rPr kumimoji="0" lang="zh-CN" altLang="zh-CN" sz="34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4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for the vast and endless sea.</a:t>
            </a:r>
            <a:br>
              <a:rPr kumimoji="0" lang="en-US" altLang="zh-CN" sz="34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000" b="0" i="1"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j-cs"/>
                <a:sym typeface="Calibri" panose="020F0702030404030204" pitchFamily="34" charset="0"/>
              </a:rPr>
              <a:t>“ 如果你想造一艘船，先不要雇人去收集木头，也不要给他们分配任何任务，而是去激发他们对浩瀚汪洋的渴望。”</a:t>
            </a:r>
            <a:br>
              <a:rPr kumimoji="0" lang="zh-CN" altLang="zh-CN" sz="3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b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-Antoine De Saint-Exupery,  </a:t>
            </a:r>
            <a:b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Author of </a:t>
            </a:r>
            <a:r>
              <a:rPr kumimoji="0" lang="zh-CN" altLang="zh-CN" sz="2400" b="0" i="0" u="sng"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The Little Prince</a:t>
            </a:r>
            <a:r>
              <a:rPr kumimoji="0" lang="en-US" altLang="zh-CN" sz="2000" b="0" i="0" u="sng"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a:t>
            </a:r>
            <a:r>
              <a:rPr kumimoji="0" lang="zh-CN" altLang="en-US" sz="2000" b="0" i="0" u="sng"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小王子</a:t>
            </a:r>
            <a:r>
              <a:rPr kumimoji="0" lang="en-US" altLang="zh-CN" sz="2000" b="0" i="0" u="sng"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a:t>
            </a: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作者</a:t>
            </a:r>
            <a:endParaRPr kumimoji="0" lang="zh-CN" altLang="zh-CN" sz="2000" b="0" i="1"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内容占位符 2"/>
          <p:cNvSpPr>
            <a:spLocks noGrp="1"/>
          </p:cNvSpPr>
          <p:nvPr>
            <p:ph idx="1"/>
          </p:nvPr>
        </p:nvSpPr>
        <p:spPr>
          <a:xfrm>
            <a:off x="1177925" y="1840865"/>
            <a:ext cx="10081895" cy="3102610"/>
          </a:xfrm>
          <a:noFill/>
        </p:spPr>
        <p:txBody>
          <a:bodyPr>
            <a:noAutofit/>
          </a:bodyPr>
          <a:p>
            <a:pPr marL="0" indent="0" algn="ctr">
              <a:lnSpc>
                <a:spcPct val="180000"/>
              </a:lnSpc>
              <a:buNone/>
            </a:pPr>
            <a:r>
              <a:rPr lang="zh-CN" altLang="en-US" sz="3600">
                <a:solidFill>
                  <a:schemeClr val="tx1"/>
                </a:solidFill>
              </a:rPr>
              <a:t>礼貌而诚实地告诉员工真相并不残忍，开诚布公地告诉员工他们需要听取的意见，是获得他们的信任和理解的唯一途径。</a:t>
            </a:r>
            <a:endParaRPr lang="zh-CN" altLang="en-US" sz="3600">
              <a:solidFill>
                <a:schemeClr val="tx1"/>
              </a:solidFill>
            </a:endParaRPr>
          </a:p>
        </p:txBody>
      </p:sp>
      <p:cxnSp>
        <p:nvCxnSpPr>
          <p:cNvPr id="7" name="直接连接符 6"/>
          <p:cNvCxnSpPr/>
          <p:nvPr/>
        </p:nvCxnSpPr>
        <p:spPr>
          <a:xfrm>
            <a:off x="1445895" y="1693545"/>
            <a:ext cx="9300210" cy="0"/>
          </a:xfrm>
          <a:prstGeom prst="line">
            <a:avLst/>
          </a:prstGeom>
          <a:ln w="28575" cmpd="dbl">
            <a:solidFill>
              <a:srgbClr val="009ADC"/>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445895" y="5222875"/>
            <a:ext cx="9300210" cy="0"/>
          </a:xfrm>
          <a:prstGeom prst="line">
            <a:avLst/>
          </a:prstGeom>
          <a:ln w="28575" cmpd="dbl">
            <a:solidFill>
              <a:srgbClr val="009ADC"/>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00355" name="Title 5"/>
          <p:cNvSpPr>
            <a:spLocks noGrp="1"/>
          </p:cNvSpPr>
          <p:nvPr>
            <p:ph type="ctrTitle"/>
          </p:nvPr>
        </p:nvSpPr>
        <p:spPr>
          <a:xfrm>
            <a:off x="2209800" y="2130425"/>
            <a:ext cx="7772400" cy="1470025"/>
          </a:xfrm>
        </p:spPr>
        <p:txBody>
          <a:bodyPr vert="horz" wrap="square" lIns="91440" tIns="45720" rIns="91440" bIns="45720" anchor="ctr">
            <a:normAutofit fontScale="90000"/>
          </a:bodyPr>
          <a:p>
            <a:pPr eaLnBrk="1" hangingPunct="1"/>
            <a:r>
              <a:rPr lang="zh-CN" altLang="zh-CN" sz="3600" dirty="0">
                <a:latin typeface="微软雅黑" panose="020B0503020204020204" charset="-122"/>
                <a:ea typeface="微软雅黑" panose="020B0503020204020204" charset="-122"/>
              </a:rPr>
              <a:t>The best managers figure out how to get great outcomes by setting the appropriate context, rather than by trying to control their people</a:t>
            </a:r>
            <a:br>
              <a:rPr lang="en-US" altLang="zh-CN" sz="3600" dirty="0">
                <a:latin typeface="微软雅黑" panose="020B0503020204020204" charset="-122"/>
                <a:ea typeface="微软雅黑" panose="020B0503020204020204" charset="-122"/>
              </a:rPr>
            </a:br>
            <a:r>
              <a:rPr lang="zh-CN" altLang="en-US" sz="3200" b="1" dirty="0">
                <a:solidFill>
                  <a:srgbClr val="00B0F0"/>
                </a:solidFill>
                <a:latin typeface="微软雅黑" panose="020B0503020204020204" charset="-122"/>
                <a:ea typeface="微软雅黑" panose="020B0503020204020204" charset="-122"/>
              </a:rPr>
              <a:t>最佳的管理通过设定合适的情景而非试图控制员工以达到最大成果。</a:t>
            </a:r>
            <a:endParaRPr lang="zh-CN" altLang="zh-CN" sz="3200" b="1" dirty="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灯片编号占位符 4"/>
          <p:cNvSpPr txBox="1">
            <a:spLocks noGrp="1"/>
          </p:cNvSpPr>
          <p:nvPr>
            <p:ph type="sldNum" sz="quarter" idx="12"/>
          </p:nvPr>
        </p:nvSpPr>
        <p:spPr>
          <a:xfrm>
            <a:off x="8077200" y="6927850"/>
            <a:ext cx="2133600" cy="365125"/>
          </a:xfrm>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84995" name="Title 1"/>
          <p:cNvSpPr>
            <a:spLocks noGrp="1" noChangeArrowheads="1"/>
          </p:cNvSpPr>
          <p:nvPr>
            <p:ph type="title" idx="4294967295"/>
          </p:nvPr>
        </p:nvSpPr>
        <p:spPr>
          <a:xfrm>
            <a:off x="1981200" y="85725"/>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Context, not Control</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情境管理而非掌控管理</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84996" name="Text Placeholder 2"/>
          <p:cNvSpPr>
            <a:spLocks noGrp="1" noChangeArrowheads="1"/>
          </p:cNvSpPr>
          <p:nvPr>
            <p:ph type="body" idx="1"/>
          </p:nvPr>
        </p:nvSpPr>
        <p:spPr>
          <a:xfrm>
            <a:off x="3021013" y="2165350"/>
            <a:ext cx="7342188" cy="6397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zh-CN" sz="32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Context (embrace)</a:t>
            </a:r>
            <a:r>
              <a:rPr kumimoji="0" lang="zh-CN" altLang="en-US" sz="28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情境管理（要坚持）</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
        <p:nvSpPr>
          <p:cNvPr id="84997" name="Content Placeholder 3"/>
          <p:cNvSpPr>
            <a:spLocks noGrp="1" noChangeArrowheads="1"/>
          </p:cNvSpPr>
          <p:nvPr>
            <p:ph sz="half" idx="1"/>
          </p:nvPr>
        </p:nvSpPr>
        <p:spPr>
          <a:xfrm>
            <a:off x="2944813" y="2774950"/>
            <a:ext cx="7418388" cy="3951288"/>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Strategy</a:t>
            </a:r>
            <a:r>
              <a:rPr kumimoji="0" lang="en-US" altLang="zh-CN" sz="2200" b="0" i="0" u="none" strike="noStrike" kern="1200" cap="none" spc="0" normalizeH="0" baseline="0" noProof="0" dirty="0" smtClean="0">
                <a:ln>
                  <a:noFill/>
                </a:ln>
                <a:solidFill>
                  <a:schemeClr val="bg1">
                    <a:lumMod val="50000"/>
                  </a:schemeClr>
                </a:solidFill>
                <a:effectLst/>
                <a:uLnTx/>
                <a:uFillTx/>
                <a:latin typeface="+mn-lt"/>
                <a:ea typeface="+mn-ea"/>
                <a:cs typeface="+mn-cs"/>
                <a:sym typeface="Arial" panose="020B0604020202090204" pitchFamily="34" charset="0"/>
              </a:rPr>
              <a:t>(</a:t>
            </a:r>
            <a:r>
              <a:rPr kumimoji="0" lang="zh-CN" altLang="en-US" sz="2200" b="0" i="0" u="none" strike="noStrike" kern="1200" cap="none" spc="0" normalizeH="0" baseline="0" noProof="0" dirty="0" smtClean="0">
                <a:ln>
                  <a:noFill/>
                </a:ln>
                <a:solidFill>
                  <a:schemeClr val="bg1">
                    <a:lumMod val="50000"/>
                  </a:schemeClr>
                </a:solidFill>
                <a:effectLst/>
                <a:uLnTx/>
                <a:uFillTx/>
                <a:latin typeface="+mn-lt"/>
                <a:ea typeface="+mn-ea"/>
                <a:cs typeface="+mn-cs"/>
                <a:sym typeface="Arial" panose="020B0604020202090204" pitchFamily="34" charset="0"/>
              </a:rPr>
              <a:t>战略</a:t>
            </a:r>
            <a:r>
              <a:rPr kumimoji="0" lang="en-US" altLang="zh-CN" sz="2200" b="0" i="0" u="none" strike="noStrike" kern="1200" cap="none" spc="0" normalizeH="0" baseline="0" noProof="0" dirty="0" smtClean="0">
                <a:ln>
                  <a:noFill/>
                </a:ln>
                <a:solidFill>
                  <a:schemeClr val="bg1">
                    <a:lumMod val="50000"/>
                  </a:schemeClr>
                </a:solidFill>
                <a:effectLst/>
                <a:uLnTx/>
                <a:uFillTx/>
                <a:latin typeface="+mn-lt"/>
                <a:ea typeface="+mn-ea"/>
                <a:cs typeface="+mn-cs"/>
                <a:sym typeface="Arial" panose="020B0604020202090204" pitchFamily="34" charset="0"/>
              </a:rPr>
              <a:t>)</a:t>
            </a:r>
            <a:endParaRPr kumimoji="0" lang="zh-CN" altLang="zh-CN" sz="2200" b="0" i="0" u="none" strike="noStrike" kern="1200" cap="none" spc="0" normalizeH="0" baseline="0" noProof="0" dirty="0" smtClean="0">
              <a:ln>
                <a:noFill/>
              </a:ln>
              <a:solidFill>
                <a:schemeClr val="bg1">
                  <a:lumMod val="50000"/>
                </a:schemeClr>
              </a:solidFill>
              <a:effectLst/>
              <a:uLnTx/>
              <a:uFillTx/>
              <a:latin typeface="+mn-lt"/>
              <a:ea typeface="+mn-ea"/>
              <a:cs typeface="+mn-cs"/>
              <a:sym typeface="Arial" panose="020B060402020209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Metrics</a:t>
            </a:r>
            <a:r>
              <a:rPr kumimoji="0" lang="en-US" altLang="zh-CN" sz="2200" b="0" i="0" u="none" strike="noStrike" kern="1200" cap="none" spc="0" normalizeH="0" baseline="0" noProof="0" dirty="0" smtClean="0">
                <a:ln>
                  <a:noFill/>
                </a:ln>
                <a:solidFill>
                  <a:schemeClr val="bg1">
                    <a:lumMod val="50000"/>
                  </a:schemeClr>
                </a:solidFill>
                <a:effectLst/>
                <a:uLnTx/>
                <a:uFillTx/>
                <a:latin typeface="+mn-lt"/>
                <a:ea typeface="+mn-ea"/>
                <a:cs typeface="+mn-cs"/>
                <a:sym typeface="Calibri" panose="020F0702030404030204" pitchFamily="34" charset="0"/>
              </a:rPr>
              <a:t>(</a:t>
            </a:r>
            <a:r>
              <a:rPr kumimoji="0" lang="zh-CN" altLang="en-US" sz="2200" b="0" i="0" u="none" strike="noStrike" kern="1200" cap="none" spc="0" normalizeH="0" baseline="0" noProof="0" dirty="0" smtClean="0">
                <a:ln>
                  <a:noFill/>
                </a:ln>
                <a:solidFill>
                  <a:schemeClr val="bg1">
                    <a:lumMod val="50000"/>
                  </a:schemeClr>
                </a:solidFill>
                <a:effectLst/>
                <a:uLnTx/>
                <a:uFillTx/>
                <a:latin typeface="+mn-lt"/>
                <a:ea typeface="+mn-ea"/>
                <a:cs typeface="+mn-cs"/>
                <a:sym typeface="Calibri" panose="020F0702030404030204" pitchFamily="34" charset="0"/>
              </a:rPr>
              <a:t>度量体系</a:t>
            </a:r>
            <a:r>
              <a:rPr kumimoji="0" lang="en-US" altLang="zh-CN" sz="2200" b="0" i="0" u="none" strike="noStrike" kern="1200" cap="none" spc="0" normalizeH="0" baseline="0" noProof="0" dirty="0" smtClean="0">
                <a:ln>
                  <a:noFill/>
                </a:ln>
                <a:solidFill>
                  <a:schemeClr val="bg1">
                    <a:lumMod val="50000"/>
                  </a:schemeClr>
                </a:solidFill>
                <a:effectLst/>
                <a:uLnTx/>
                <a:uFillTx/>
                <a:latin typeface="+mn-lt"/>
                <a:ea typeface="+mn-ea"/>
                <a:cs typeface="+mn-cs"/>
                <a:sym typeface="Calibri" panose="020F0702030404030204" pitchFamily="34" charset="0"/>
              </a:rPr>
              <a:t>)</a:t>
            </a:r>
            <a:endParaRPr kumimoji="0" lang="zh-CN" altLang="zh-CN" sz="22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Assumptions</a:t>
            </a:r>
            <a:r>
              <a:rPr kumimoji="0" lang="en-US" altLang="zh-CN" sz="22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a:t>
            </a:r>
            <a:r>
              <a:rPr kumimoji="0" lang="zh-CN" altLang="zh-CN" sz="22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假定</a:t>
            </a:r>
            <a:r>
              <a:rPr kumimoji="0" lang="en-US" altLang="zh-CN" sz="22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a:t>
            </a:r>
            <a:endParaRPr kumimoji="0" lang="zh-CN" altLang="zh-CN" sz="22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Objectives</a:t>
            </a:r>
            <a:r>
              <a:rPr kumimoji="0" lang="en-US" altLang="zh-CN" sz="22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a:t>
            </a:r>
            <a:r>
              <a:rPr kumimoji="0" lang="zh-CN" altLang="zh-CN" sz="22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目标</a:t>
            </a:r>
            <a:r>
              <a:rPr kumimoji="0" lang="en-US" altLang="zh-CN" sz="22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a:t>
            </a:r>
            <a:endParaRPr kumimoji="0" lang="zh-CN" altLang="zh-CN" sz="22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Clearly-defined roles </a:t>
            </a:r>
            <a:r>
              <a:rPr kumimoji="0" lang="en-US" altLang="zh-CN" sz="22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a:t>
            </a:r>
            <a:r>
              <a:rPr kumimoji="0" lang="zh-CN" altLang="zh-CN" sz="22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明确界定的规则</a:t>
            </a:r>
            <a:r>
              <a:rPr kumimoji="0" lang="en-US" altLang="zh-CN" sz="22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a:t>
            </a:r>
            <a:endParaRPr kumimoji="0" lang="zh-CN" altLang="zh-CN" sz="22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Knowledge of the stakes</a:t>
            </a:r>
            <a:r>
              <a:rPr kumimoji="0" lang="en-US" altLang="zh-CN" sz="22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a:t>
            </a:r>
            <a:r>
              <a:rPr kumimoji="0" lang="zh-CN" altLang="zh-CN" sz="22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关于风险的知识</a:t>
            </a:r>
            <a:r>
              <a:rPr kumimoji="0" lang="en-US" altLang="zh-CN" sz="22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a:t>
            </a:r>
            <a:endParaRPr kumimoji="0" lang="zh-CN" altLang="zh-CN" sz="22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Transparency around decision-making</a:t>
            </a:r>
            <a:r>
              <a:rPr kumimoji="0" lang="en-US" altLang="zh-CN" sz="22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a:t>
            </a:r>
            <a:r>
              <a:rPr kumimoji="0" lang="zh-CN" altLang="zh-CN" sz="22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决策所需的透明信息</a:t>
            </a:r>
            <a:r>
              <a:rPr kumimoji="0" lang="en-US" altLang="zh-CN" sz="22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a:t>
            </a:r>
            <a:endParaRPr kumimoji="0" lang="zh-CN" altLang="zh-CN" sz="22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
        <p:nvSpPr>
          <p:cNvPr id="85000" name="Text Box 7"/>
          <p:cNvSpPr>
            <a:spLocks noChangeArrowheads="1"/>
          </p:cNvSpPr>
          <p:nvPr/>
        </p:nvSpPr>
        <p:spPr bwMode="auto">
          <a:xfrm>
            <a:off x="2084388" y="1281113"/>
            <a:ext cx="8278813"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rPr>
              <a:t>Provide the insight and understanding to enable sound decisions</a:t>
            </a:r>
            <a:r>
              <a:rPr kumimoji="0" lang="en-US"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a:t>
            </a:r>
            <a:r>
              <a:rPr kumimoji="0" lang="zh-CN" altLang="zh-CN" sz="2400" b="0" i="0" u="none" strike="noStrike" kern="1200" cap="none" spc="0" normalizeH="0" baseline="0" noProof="0" dirty="0">
                <a:ln>
                  <a:noFill/>
                </a:ln>
                <a:solidFill>
                  <a:schemeClr val="bg1">
                    <a:lumMod val="50000"/>
                  </a:schemeClr>
                </a:solidFill>
                <a:effectLst/>
                <a:uLnTx/>
                <a:uFillTx/>
                <a:latin typeface="Calibri" panose="020F0702030404030204" pitchFamily="34" charset="0"/>
                <a:ea typeface="宋体" panose="02010600030101010101" charset="-122"/>
                <a:cs typeface="+mn-cs"/>
                <a:sym typeface="Arial" panose="020B0604020202090204" pitchFamily="34" charset="0"/>
              </a:rPr>
              <a:t>提供洞察力和理解力去促成合理的决定。</a:t>
            </a:r>
            <a:r>
              <a:rPr kumimoji="0" lang="en-US" altLang="zh-CN" sz="2400" b="0" i="0" u="none" strike="noStrike" kern="1200" cap="none" spc="0" normalizeH="0" baseline="0" noProof="0" dirty="0">
                <a:ln>
                  <a:noFill/>
                </a:ln>
                <a:solidFill>
                  <a:schemeClr val="bg1">
                    <a:lumMod val="50000"/>
                  </a:schemeClr>
                </a:solidFill>
                <a:effectLst/>
                <a:uLnTx/>
                <a:uFillTx/>
                <a:latin typeface="Calibri" panose="020F0702030404030204" pitchFamily="34" charset="0"/>
                <a:ea typeface="宋体" panose="02010600030101010101" charset="-122"/>
                <a:cs typeface="+mn-cs"/>
                <a:sym typeface="Arial" panose="020B0604020202090204" pitchFamily="34" charset="0"/>
              </a:rPr>
              <a:t>)</a:t>
            </a:r>
            <a:endParaRPr kumimoji="0" lang="zh-CN" altLang="en-US"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灯片编号占位符 4"/>
          <p:cNvSpPr txBox="1">
            <a:spLocks noGrp="1"/>
          </p:cNvSpPr>
          <p:nvPr>
            <p:ph type="sldNum" sz="quarter" idx="12"/>
          </p:nvPr>
        </p:nvSpPr>
        <p:spPr>
          <a:xfrm>
            <a:off x="8077200" y="6927850"/>
            <a:ext cx="2133600" cy="365125"/>
          </a:xfrm>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02403" name="Title 1"/>
          <p:cNvSpPr>
            <a:spLocks noGrp="1"/>
          </p:cNvSpPr>
          <p:nvPr>
            <p:ph type="title"/>
          </p:nvPr>
        </p:nvSpPr>
        <p:spPr>
          <a:xfrm>
            <a:off x="1981200" y="85725"/>
            <a:ext cx="8229600" cy="1143000"/>
          </a:xfrm>
        </p:spPr>
        <p:txBody>
          <a:bodyPr vert="horz" wrap="square" lIns="91440" tIns="45720" rIns="91440" bIns="45720" anchor="ctr">
            <a:normAutofit fontScale="90000"/>
          </a:bodyPr>
          <a:p>
            <a:pPr eaLnBrk="1" hangingPunct="1"/>
            <a:r>
              <a:rPr lang="zh-CN" altLang="zh-CN" sz="4000" dirty="0">
                <a:latin typeface="微软雅黑" panose="020B0503020204020204" charset="-122"/>
                <a:ea typeface="微软雅黑" panose="020B0503020204020204" charset="-122"/>
              </a:rPr>
              <a:t>Context, not Control</a:t>
            </a:r>
            <a:br>
              <a:rPr lang="en-US" altLang="zh-CN" sz="4000" dirty="0">
                <a:latin typeface="微软雅黑" panose="020B0503020204020204" charset="-122"/>
                <a:ea typeface="微软雅黑" panose="020B0503020204020204" charset="-122"/>
              </a:rPr>
            </a:br>
            <a:r>
              <a:rPr lang="zh-CN" altLang="en-US" sz="3200" b="1" dirty="0">
                <a:latin typeface="微软雅黑" panose="020B0503020204020204" charset="-122"/>
                <a:ea typeface="微软雅黑" panose="020B0503020204020204" charset="-122"/>
              </a:rPr>
              <a:t>情境管理而非掌控管理</a:t>
            </a:r>
            <a:endParaRPr lang="zh-CN" altLang="zh-CN" sz="3200" b="1" dirty="0">
              <a:latin typeface="微软雅黑" panose="020B0503020204020204" charset="-122"/>
              <a:ea typeface="微软雅黑" panose="020B0503020204020204" charset="-122"/>
            </a:endParaRPr>
          </a:p>
        </p:txBody>
      </p:sp>
      <p:sp>
        <p:nvSpPr>
          <p:cNvPr id="84998" name="Text Placeholder 4"/>
          <p:cNvSpPr>
            <a:spLocks noGrp="1" noChangeArrowheads="1"/>
          </p:cNvSpPr>
          <p:nvPr>
            <p:ph sz="quarter" idx="1"/>
          </p:nvPr>
        </p:nvSpPr>
        <p:spPr>
          <a:xfrm>
            <a:off x="2901950" y="2400300"/>
            <a:ext cx="6759575" cy="6397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zh-CN" sz="32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Control (avoid)</a:t>
            </a:r>
            <a:r>
              <a:rPr kumimoji="0" lang="zh-CN" altLang="en-US" sz="32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控制</a:t>
            </a:r>
            <a:r>
              <a:rPr kumimoji="0" lang="zh-CN" altLang="en-US" sz="28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（要避免）</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
        <p:nvSpPr>
          <p:cNvPr id="84999" name="Content Placeholder 5"/>
          <p:cNvSpPr>
            <a:spLocks noGrp="1" noChangeArrowheads="1"/>
          </p:cNvSpPr>
          <p:nvPr>
            <p:ph sz="quarter" idx="1"/>
          </p:nvPr>
        </p:nvSpPr>
        <p:spPr>
          <a:xfrm>
            <a:off x="2306638" y="3009900"/>
            <a:ext cx="8056563" cy="3094038"/>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Top-down decision-making</a:t>
            </a:r>
            <a:r>
              <a:rPr kumimoji="0" lang="en-US" altLang="zh-CN" sz="2000" b="0" i="0" u="none" strike="noStrike" kern="1200" cap="none" spc="0" normalizeH="0" baseline="0" noProof="0" dirty="0">
                <a:ln>
                  <a:noFill/>
                </a:ln>
                <a:solidFill>
                  <a:schemeClr val="bg1">
                    <a:lumMod val="50000"/>
                  </a:schemeClr>
                </a:solidFill>
                <a:effectLst/>
                <a:uLnTx/>
                <a:uFillTx/>
                <a:latin typeface="+mn-lt"/>
                <a:ea typeface="+mn-ea"/>
                <a:cs typeface="+mn-cs"/>
                <a:sym typeface="Arial" panose="020B0604020202090204" pitchFamily="34" charset="0"/>
              </a:rPr>
              <a:t>(</a:t>
            </a:r>
            <a:r>
              <a:rPr kumimoji="0" lang="zh-CN" altLang="zh-CN" sz="2000" b="0" i="0" u="none" strike="noStrike" kern="1200" cap="none" spc="0" normalizeH="0" baseline="0" noProof="0" dirty="0">
                <a:ln>
                  <a:noFill/>
                </a:ln>
                <a:solidFill>
                  <a:schemeClr val="bg1">
                    <a:lumMod val="50000"/>
                  </a:schemeClr>
                </a:solidFill>
                <a:effectLst/>
                <a:uLnTx/>
                <a:uFillTx/>
                <a:latin typeface="+mn-lt"/>
                <a:ea typeface="+mn-ea"/>
                <a:cs typeface="+mn-cs"/>
                <a:sym typeface="Arial" panose="020B0604020202090204" pitchFamily="34" charset="0"/>
              </a:rPr>
              <a:t>自上而下的决策过程</a:t>
            </a:r>
            <a:r>
              <a:rPr kumimoji="0" lang="en-US" altLang="zh-CN" sz="2000" b="0" i="0" u="none" strike="noStrike" kern="1200" cap="none" spc="0" normalizeH="0" baseline="0" noProof="0" dirty="0">
                <a:ln>
                  <a:noFill/>
                </a:ln>
                <a:solidFill>
                  <a:schemeClr val="bg1">
                    <a:lumMod val="50000"/>
                  </a:schemeClr>
                </a:solidFill>
                <a:effectLst/>
                <a:uLnTx/>
                <a:uFillTx/>
                <a:latin typeface="+mn-lt"/>
                <a:ea typeface="+mn-ea"/>
                <a:cs typeface="+mn-cs"/>
                <a:sym typeface="Arial" panose="020B0604020202090204" pitchFamily="34" charset="0"/>
              </a:rPr>
              <a:t>)</a:t>
            </a:r>
            <a:endParaRPr kumimoji="0" lang="zh-CN" altLang="zh-CN" sz="2000" b="0" i="0" u="none" strike="noStrike" kern="1200" cap="none" spc="0" normalizeH="0" baseline="0" noProof="0" dirty="0">
              <a:ln>
                <a:noFill/>
              </a:ln>
              <a:solidFill>
                <a:schemeClr val="bg1">
                  <a:lumMod val="50000"/>
                </a:schemeClr>
              </a:solidFill>
              <a:effectLst/>
              <a:uLnTx/>
              <a:uFillTx/>
              <a:latin typeface="+mn-lt"/>
              <a:ea typeface="+mn-ea"/>
              <a:cs typeface="+mn-cs"/>
              <a:sym typeface="Arial" panose="020B060402020209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Management approval</a:t>
            </a:r>
            <a:r>
              <a:rPr kumimoji="0" lang="en-US" altLang="zh-CN" sz="20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a:t>
            </a:r>
            <a:r>
              <a:rPr kumimoji="0" lang="zh-CN" altLang="zh-CN" sz="20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管理许可</a:t>
            </a:r>
            <a:r>
              <a:rPr kumimoji="0" lang="en-US" altLang="zh-CN" sz="20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a:t>
            </a:r>
            <a:endParaRPr kumimoji="0" lang="zh-CN" altLang="zh-CN" sz="20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Committees</a:t>
            </a:r>
            <a:r>
              <a:rPr kumimoji="0" lang="en-US" altLang="zh-CN" sz="20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a:t>
            </a:r>
            <a:r>
              <a:rPr kumimoji="0" lang="zh-CN" altLang="zh-CN" sz="20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委员会</a:t>
            </a:r>
            <a:r>
              <a:rPr kumimoji="0" lang="en-US" altLang="zh-CN" sz="20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a:t>
            </a:r>
            <a:endParaRPr kumimoji="0" lang="zh-CN" altLang="zh-CN" sz="20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Planning and process valued more than results</a:t>
            </a:r>
            <a:r>
              <a:rPr kumimoji="0" lang="en-US" altLang="zh-CN" sz="20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a:t>
            </a:r>
            <a:r>
              <a:rPr kumimoji="0" lang="zh-CN" altLang="zh-CN" sz="20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计划和流程的价值高于结果</a:t>
            </a:r>
            <a:r>
              <a:rPr kumimoji="0" lang="en-US" altLang="zh-CN" sz="20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rPr>
              <a:t>)</a:t>
            </a:r>
            <a:endParaRPr kumimoji="0" lang="zh-CN" altLang="zh-CN" sz="2000" b="0" i="0" u="none" strike="noStrike" kern="1200" cap="none" spc="0" normalizeH="0" baseline="0" noProof="0" dirty="0">
              <a:ln>
                <a:noFill/>
              </a:ln>
              <a:solidFill>
                <a:schemeClr val="bg1">
                  <a:lumMod val="50000"/>
                </a:schemeClr>
              </a:solidFill>
              <a:effectLst/>
              <a:uLnTx/>
              <a:uFillTx/>
              <a:latin typeface="+mn-lt"/>
              <a:ea typeface="+mn-ea"/>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
        <p:nvSpPr>
          <p:cNvPr id="85000" name="Text Box 7"/>
          <p:cNvSpPr>
            <a:spLocks noChangeArrowheads="1"/>
          </p:cNvSpPr>
          <p:nvPr/>
        </p:nvSpPr>
        <p:spPr bwMode="auto">
          <a:xfrm>
            <a:off x="2084388" y="1281113"/>
            <a:ext cx="8278813"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rPr>
              <a:t>Provide the insight and understanding to enable sound decisions</a:t>
            </a:r>
            <a:r>
              <a:rPr kumimoji="0" lang="en-US"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a:t>
            </a:r>
            <a:r>
              <a:rPr kumimoji="0" lang="zh-CN" altLang="zh-CN" sz="2400" b="0" i="0" u="none" strike="noStrike" kern="1200" cap="none" spc="0" normalizeH="0" baseline="0" noProof="0" dirty="0">
                <a:ln>
                  <a:noFill/>
                </a:ln>
                <a:solidFill>
                  <a:schemeClr val="bg1">
                    <a:lumMod val="50000"/>
                  </a:schemeClr>
                </a:solidFill>
                <a:effectLst/>
                <a:uLnTx/>
                <a:uFillTx/>
                <a:latin typeface="Calibri" panose="020F0702030404030204" pitchFamily="34" charset="0"/>
                <a:ea typeface="宋体" panose="02010600030101010101" charset="-122"/>
                <a:cs typeface="+mn-cs"/>
                <a:sym typeface="Arial" panose="020B0604020202090204" pitchFamily="34" charset="0"/>
              </a:rPr>
              <a:t>提供洞察力和理解力去促成合理的决定。</a:t>
            </a:r>
            <a:r>
              <a:rPr kumimoji="0" lang="en-US" altLang="zh-CN" sz="2400" b="0" i="0" u="none" strike="noStrike" kern="1200" cap="none" spc="0" normalizeH="0" baseline="0" noProof="0" dirty="0">
                <a:ln>
                  <a:noFill/>
                </a:ln>
                <a:solidFill>
                  <a:schemeClr val="bg1">
                    <a:lumMod val="50000"/>
                  </a:schemeClr>
                </a:solidFill>
                <a:effectLst/>
                <a:uLnTx/>
                <a:uFillTx/>
                <a:latin typeface="Calibri" panose="020F0702030404030204" pitchFamily="34" charset="0"/>
                <a:ea typeface="宋体" panose="02010600030101010101" charset="-122"/>
                <a:cs typeface="+mn-cs"/>
                <a:sym typeface="Arial" panose="020B0604020202090204" pitchFamily="34" charset="0"/>
              </a:rPr>
              <a:t>)</a:t>
            </a:r>
            <a:endParaRPr kumimoji="0" lang="zh-CN" altLang="en-US"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86019" name="Title 1"/>
          <p:cNvSpPr>
            <a:spLocks noGrp="1" noChangeArrowheads="1"/>
          </p:cNvSpPr>
          <p:nvPr>
            <p:ph type="title" idx="4294967295"/>
          </p:nvPr>
        </p:nvSpPr>
        <p:spPr>
          <a:xfrm>
            <a:off x="1981200" y="-635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Good Context</a:t>
            </a:r>
            <a:r>
              <a:rPr kumimoji="0" lang="zh-CN" altLang="en-US" sz="30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优秀的情景管理</a:t>
            </a:r>
            <a:endParaRPr kumimoji="0" lang="zh-CN" altLang="zh-CN" sz="30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86020" name="Content Placeholder 2"/>
          <p:cNvSpPr>
            <a:spLocks noGrp="1" noChangeArrowheads="1"/>
          </p:cNvSpPr>
          <p:nvPr>
            <p:ph idx="1"/>
          </p:nvPr>
        </p:nvSpPr>
        <p:spPr>
          <a:xfrm>
            <a:off x="1524000" y="1125538"/>
            <a:ext cx="9144000" cy="477837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20000"/>
          </a:bodyPr>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Link to company/functional goals</a:t>
            </a:r>
            <a:r>
              <a:rPr kumimoji="0" lang="en-US"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和公司目标或者功能性目标相关联</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Relative priority (how important/how time sensitive)</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en-US"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en-US"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相对优先权（多么重要</a:t>
            </a:r>
            <a:r>
              <a:rPr kumimoji="0" lang="en-US"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en-US"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时间多么紧迫）</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Critical (needs to happen now), or…</a:t>
            </a:r>
            <a:r>
              <a:rPr kumimoji="0" lang="zh-CN" altLang="en-US"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决定性的（现在必须）</a:t>
            </a:r>
            <a:endParaRPr kumimoji="0" lang="zh-CN"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Nice to have (when you can get to it)</a:t>
            </a: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锦上添花的（等你做到了）</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Level of precision &amp; refinement</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依据精度和纯度的水平</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No errors (credit cards handling, etc…), or</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无错的（信用卡操作）</a:t>
            </a:r>
            <a:endPar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Pretty good / can correct errors (website), or</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相当好的</a:t>
            </a:r>
            <a:r>
              <a:rPr kumimoji="0" lang="en-US"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可纠正错误（网站）</a:t>
            </a:r>
            <a:endPar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Rough (experimental)</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粗糙的（实验性的</a:t>
            </a:r>
            <a:r>
              <a:rPr kumimoji="0" lang="zh-CN" altLang="zh-CN" sz="2400" b="0" i="0" u="none" strike="noStrike" kern="1200" cap="none" spc="0" normalizeH="0" baseline="0" noProof="0" dirty="0">
                <a:ln>
                  <a:noFill/>
                </a:ln>
                <a:solidFill>
                  <a:schemeClr val="tx1"/>
                </a:solidFill>
                <a:effectLst/>
                <a:uLnTx/>
                <a:uFillTx/>
                <a:latin typeface="+mn-lt"/>
                <a:ea typeface="+mn-ea"/>
                <a:cs typeface="+mn-cs"/>
                <a:sym typeface="Calibri" panose="020F0702030404030204" pitchFamily="34" charset="0"/>
              </a:rPr>
              <a:t>）</a:t>
            </a:r>
            <a:endPar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Key stakeholders</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重要的相关利益</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人</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Key metrics / definition of success</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重要的指标</a:t>
            </a:r>
            <a:r>
              <a:rPr kumimoji="0" lang="en-US"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界定成功标准</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87043" name="Title 4"/>
          <p:cNvSpPr>
            <a:spLocks noGrp="1" noChangeArrowheads="1"/>
          </p:cNvSpPr>
          <p:nvPr>
            <p:ph type="ctrTitle" idx="4294967295"/>
          </p:nvPr>
        </p:nvSpPr>
        <p:spPr>
          <a:xfrm>
            <a:off x="1860550" y="234950"/>
            <a:ext cx="8693150" cy="59436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Managers:</a:t>
            </a:r>
            <a:b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致管理者：</a:t>
            </a:r>
            <a:b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When one of your talented people</a:t>
            </a:r>
            <a:r>
              <a:rPr kumimoji="0" lang="en-US" altLang="zh-CN" sz="3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a:t>
            </a: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does something dumb,</a:t>
            </a:r>
            <a: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a:t>
            </a: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don’t </a:t>
            </a:r>
            <a: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a:t>
            </a: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blame them</a:t>
            </a: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当你的人才犯下了愚蠢的错误，不要指责他们。</a:t>
            </a: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Instead, ask yourself what context</a:t>
            </a:r>
            <a: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a:t>
            </a: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you failed to set</a:t>
            </a:r>
            <a:b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相反，你应该问问自己，在情景设定上犯了什么错？</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88067" name="Title 4"/>
          <p:cNvSpPr>
            <a:spLocks noGrp="1" noChangeArrowheads="1"/>
          </p:cNvSpPr>
          <p:nvPr>
            <p:ph type="ctrTitle" idx="4294967295"/>
          </p:nvPr>
        </p:nvSpPr>
        <p:spPr>
          <a:xfrm>
            <a:off x="2209800" y="382588"/>
            <a:ext cx="7772400" cy="43100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Managers:</a:t>
            </a:r>
            <a:b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致管理者：</a:t>
            </a:r>
            <a:b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When you are tempted to “control” your people, ask yourself what context you could set instead</a:t>
            </a:r>
            <a:b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当你准备“控制”你的员工，请问一下自己，可以用什么情境取代？</a:t>
            </a:r>
            <a:br>
              <a:rPr kumimoji="0" lang="en-US"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b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105476" name="Subtitle 5"/>
          <p:cNvSpPr>
            <a:spLocks noGrp="1"/>
          </p:cNvSpPr>
          <p:nvPr>
            <p:ph type="subTitle"/>
          </p:nvPr>
        </p:nvSpPr>
        <p:spPr>
          <a:xfrm>
            <a:off x="2895600" y="4498975"/>
            <a:ext cx="7508875" cy="1752600"/>
          </a:xfrm>
        </p:spPr>
        <p:txBody>
          <a:bodyPr vert="horz" wrap="square" lIns="91440" tIns="45720" rIns="91440" bIns="45720"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r>
              <a:rPr lang="zh-CN" altLang="zh-CN" dirty="0">
                <a:latin typeface="微软雅黑" panose="020B0503020204020204" charset="-122"/>
                <a:ea typeface="微软雅黑" panose="020B0503020204020204" charset="-122"/>
              </a:rPr>
              <a:t>Are you articulate and inspiring enough about goals and strategies? </a:t>
            </a:r>
            <a:endParaRPr lang="en-US" altLang="zh-CN" dirty="0">
              <a:latin typeface="微软雅黑" panose="020B0503020204020204" charset="-122"/>
              <a:ea typeface="微软雅黑" panose="020B0503020204020204" charset="-122"/>
            </a:endParaRPr>
          </a:p>
          <a:p>
            <a:pPr lvl="0" eaLnBrk="1" hangingPunct="1"/>
            <a:r>
              <a:rPr lang="zh-CN" altLang="en-US" sz="2800" dirty="0">
                <a:solidFill>
                  <a:srgbClr val="898989"/>
                </a:solidFill>
                <a:latin typeface="微软雅黑" panose="020B0503020204020204" charset="-122"/>
                <a:ea typeface="微软雅黑" panose="020B0503020204020204" charset="-122"/>
              </a:rPr>
              <a:t>对于目标和策略，你是否已经做到了足够清晰和足够鼓舞人心？</a:t>
            </a:r>
            <a:endParaRPr lang="zh-CN" altLang="zh-CN" sz="2800" dirty="0">
              <a:solidFill>
                <a:srgbClr val="898989"/>
              </a:solidFill>
              <a:latin typeface="微软雅黑" panose="020B0503020204020204" charset="-122"/>
              <a:ea typeface="微软雅黑" panose="020B0503020204020204" charset="-122"/>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89091" name="Title 5"/>
          <p:cNvSpPr>
            <a:spLocks noGrp="1" noChangeArrowheads="1"/>
          </p:cNvSpPr>
          <p:nvPr>
            <p:ph type="ctrTitle" idx="4294967295"/>
          </p:nvPr>
        </p:nvSpPr>
        <p:spPr>
          <a:xfrm>
            <a:off x="2209800" y="2130425"/>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Why Managing Through Context?</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为什么要用情景管理？</a:t>
            </a:r>
            <a:endPar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106500" name="Subtitle 6"/>
          <p:cNvSpPr>
            <a:spLocks noGrp="1"/>
          </p:cNvSpPr>
          <p:nvPr>
            <p:ph type="subTitle"/>
          </p:nvPr>
        </p:nvSpPr>
        <p:spPr>
          <a:xfrm>
            <a:off x="2895600" y="3886200"/>
            <a:ext cx="6400800" cy="1752600"/>
          </a:xfrm>
        </p:spPr>
        <p:txBody>
          <a:bodyPr vert="horz" wrap="square" lIns="91440" tIns="45720" rIns="91440" bIns="45720"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r>
              <a:rPr lang="zh-CN" altLang="zh-CN" dirty="0">
                <a:latin typeface="微软雅黑" panose="020B0503020204020204" charset="-122"/>
                <a:ea typeface="微软雅黑" panose="020B0503020204020204" charset="-122"/>
              </a:rPr>
              <a:t>High performance people will do better work if they understand the context</a:t>
            </a:r>
            <a:endParaRPr lang="en-US" altLang="zh-CN" dirty="0">
              <a:latin typeface="微软雅黑" panose="020B0503020204020204" charset="-122"/>
              <a:ea typeface="微软雅黑" panose="020B0503020204020204" charset="-122"/>
            </a:endParaRPr>
          </a:p>
          <a:p>
            <a:pPr lvl="0" eaLnBrk="1" hangingPunct="1"/>
            <a:r>
              <a:rPr lang="zh-CN" altLang="en-US" sz="2800" dirty="0">
                <a:solidFill>
                  <a:srgbClr val="898989"/>
                </a:solidFill>
                <a:latin typeface="微软雅黑" panose="020B0503020204020204" charset="-122"/>
                <a:ea typeface="微软雅黑" panose="020B0503020204020204" charset="-122"/>
              </a:rPr>
              <a:t>高绩效仁慈啊如果很好地理解了当下情景，能够更好地工作。</a:t>
            </a:r>
            <a:endParaRPr lang="en-US" altLang="zh-CN" sz="2800" dirty="0">
              <a:solidFill>
                <a:srgbClr val="898989"/>
              </a:solidFill>
              <a:latin typeface="微软雅黑" panose="020B0503020204020204" charset="-122"/>
              <a:ea typeface="微软雅黑" panose="020B0503020204020204" charset="-122"/>
            </a:endParaRPr>
          </a:p>
          <a:p>
            <a:pPr lvl="0" eaLnBrk="1" hangingPunct="1"/>
            <a:endParaRPr lang="zh-CN" altLang="zh-CN" dirty="0">
              <a:solidFill>
                <a:srgbClr val="898989"/>
              </a:solidFill>
              <a:latin typeface="微软雅黑" panose="020B0503020204020204" charset="-122"/>
              <a:ea typeface="微软雅黑" panose="020B0503020204020204" charset="-122"/>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93187" name="Title 5"/>
          <p:cNvSpPr>
            <a:spLocks noGrp="1" noChangeArrowheads="1"/>
          </p:cNvSpPr>
          <p:nvPr>
            <p:ph type="ctrTitle" idx="4294967295"/>
          </p:nvPr>
        </p:nvSpPr>
        <p:spPr>
          <a:xfrm>
            <a:off x="2306638" y="382588"/>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Investing in Context</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寄望于情境</a:t>
            </a:r>
            <a:endPar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93188" name="Subtitle 6"/>
          <p:cNvSpPr>
            <a:spLocks noGrp="1" noChangeArrowheads="1"/>
          </p:cNvSpPr>
          <p:nvPr>
            <p:ph type="subTitle" idx="1"/>
          </p:nvPr>
        </p:nvSpPr>
        <p:spPr>
          <a:xfrm>
            <a:off x="1712913" y="2611438"/>
            <a:ext cx="8840788" cy="356711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ctr"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This is why we do new employee college, frequent department meetings, and why we are so open internally about strategies and results</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ctr"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这就是为什么我们开办新员工学院，定期举办部门会议，以及为什么我们在内部对于战略和结果如此开诚布公。</a:t>
            </a:r>
            <a:endPar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a:p>
            <a:pPr marL="0" marR="0" lvl="0" indent="0" algn="ctr" defTabSz="0" rtl="0" eaLnBrk="1" fontAlgn="base" latinLnBrk="0" hangingPunct="1">
              <a:lnSpc>
                <a:spcPct val="100000"/>
              </a:lnSpc>
              <a:spcBef>
                <a:spcPct val="20000"/>
              </a:spcBef>
              <a:spcAft>
                <a:spcPct val="0"/>
              </a:spcAft>
              <a:buClrTx/>
              <a:buSzTx/>
              <a:buFont typeface="Arial" panose="020B0604020202090204" pitchFamily="34" charset="0"/>
              <a:buNone/>
              <a:defRPr/>
            </a:pPr>
            <a:endParaRPr kumimoji="0" lang="zh-CN" altLang="zh-CN" sz="3200" b="0" i="0" u="none" strike="noStrike" kern="1200" cap="none" spc="0" normalizeH="0" baseline="0" noProof="0" dirty="0" smtClean="0">
              <a:ln>
                <a:noFill/>
              </a:ln>
              <a:solidFill>
                <a:srgbClr val="898989"/>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94211" name="Title 1"/>
          <p:cNvSpPr>
            <a:spLocks noGrp="1" noChangeArrowheads="1"/>
          </p:cNvSpPr>
          <p:nvPr>
            <p:ph type="title" idx="4294967295"/>
          </p:nvPr>
        </p:nvSpPr>
        <p:spPr>
          <a:xfrm>
            <a:off x="1981200" y="85725"/>
            <a:ext cx="8229600" cy="13716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Exceptions to “Context, not Control”</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2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t>
            </a:r>
            <a:r>
              <a:rPr kumimoji="0" lang="zh-CN" altLang="en-US"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情景管理而非控制”的例外情况</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94212" name="Content Placeholder 2"/>
          <p:cNvSpPr>
            <a:spLocks noGrp="1" noChangeArrowheads="1"/>
          </p:cNvSpPr>
          <p:nvPr>
            <p:ph idx="1"/>
          </p:nvPr>
        </p:nvSpPr>
        <p:spPr>
          <a:xfrm>
            <a:off x="2324100" y="1349375"/>
            <a:ext cx="822960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Control can be important in emergency </a:t>
            </a: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控制管理在紧急情况下非常重要</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No time to take long-term capacity-building view</a:t>
            </a: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没有时间做长期的能力建设</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Control can be important when someone is still learning their area</a:t>
            </a: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控制</a:t>
            </a:r>
            <a:r>
              <a:rPr kumimoji="0" lang="zh-CN" altLang="en-US"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管理在某人依然处于学习阶段非常重要</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Takes time to pick up the necessary context</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花</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时间去找出必要的情景</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Control can be important when you have the wrong person in a role</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控制</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管理在你所托非人时非常重要</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Temporarily, no doubt</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临时</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的，毫无疑问</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5123" name="Title 1"/>
          <p:cNvSpPr>
            <a:spLocks noGrp="1" noChangeArrowheads="1"/>
          </p:cNvSpPr>
          <p:nvPr>
            <p:ph type="title" idx="4294967295"/>
          </p:nvPr>
        </p:nvSpPr>
        <p:spPr>
          <a:xfrm>
            <a:off x="1935163" y="274638"/>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Seven Aspects of our Culture</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文化的</a:t>
            </a:r>
            <a:r>
              <a:rPr kumimoji="0" lang="en-US"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7</a:t>
            </a:r>
            <a:r>
              <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个方面</a:t>
            </a:r>
            <a:endPar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5124" name="Content Placeholder 2"/>
          <p:cNvSpPr>
            <a:spLocks noGrp="1" noChangeArrowheads="1"/>
          </p:cNvSpPr>
          <p:nvPr>
            <p:ph idx="1"/>
          </p:nvPr>
        </p:nvSpPr>
        <p:spPr>
          <a:xfrm>
            <a:off x="1489075" y="1600200"/>
            <a:ext cx="914400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Values are what we Value</a:t>
            </a:r>
            <a:r>
              <a:rPr kumimoji="0" lang="zh-CN" altLang="en-US"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（价值观来自于我们推崇和珍视的价值）</a:t>
            </a:r>
            <a:endParaRPr kumimoji="0" lang="en-US"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High Performance </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（追求</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高</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绩效）</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Freedom &amp; Responsibility</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（自由和责任）</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Context, not Control</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（情景管理而非控制）</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Highly Aligned, Loosely Coupled</a:t>
            </a:r>
            <a:r>
              <a:rPr kumimoji="0" lang="zh-CN" altLang="en-US" sz="24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（认同</a:t>
            </a:r>
            <a:r>
              <a:rPr kumimoji="0" lang="zh-CN" altLang="zh-CN" sz="24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一致</a:t>
            </a:r>
            <a:r>
              <a:rPr kumimoji="0" lang="zh-CN" altLang="en-US" sz="24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4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松</a:t>
            </a:r>
            <a:r>
              <a:rPr kumimoji="0" lang="zh-CN" altLang="en-US" sz="24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散</a:t>
            </a:r>
            <a:r>
              <a:rPr kumimoji="0" lang="zh-CN" altLang="zh-CN" sz="24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耦合</a:t>
            </a:r>
            <a:r>
              <a:rPr kumimoji="0" lang="zh-CN" altLang="en-US" sz="24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4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Pay Top of Market</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支付市场最高工资</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Promotions &amp; Development </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（晋升和成长）</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人前人后言行一致</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19888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可以随时随地坦诚沟通；</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扼制了办公室政治和背后使绊；</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en-US" altLang="zh-CN" sz="2000" dirty="0">
                <a:solidFill>
                  <a:schemeClr val="tx1">
                    <a:lumMod val="50000"/>
                    <a:lumOff val="50000"/>
                  </a:schemeClr>
                </a:solidFill>
                <a:sym typeface="+mn-ea"/>
              </a:rPr>
              <a:t>“</a:t>
            </a:r>
            <a:r>
              <a:rPr lang="zh-CN" altLang="en-US" sz="2000" dirty="0">
                <a:solidFill>
                  <a:schemeClr val="tx1">
                    <a:lumMod val="50000"/>
                    <a:lumOff val="50000"/>
                  </a:schemeClr>
                </a:solidFill>
                <a:sym typeface="+mn-ea"/>
              </a:rPr>
              <a:t>你会做什么帮助公司成长？</a:t>
            </a:r>
            <a:r>
              <a:rPr lang="en-US" altLang="zh-CN" sz="2000" dirty="0">
                <a:solidFill>
                  <a:schemeClr val="tx1">
                    <a:lumMod val="50000"/>
                    <a:lumOff val="50000"/>
                  </a:schemeClr>
                </a:solidFill>
                <a:sym typeface="+mn-ea"/>
              </a:rPr>
              <a:t>”</a:t>
            </a:r>
            <a:endParaRPr lang="zh-CN" altLang="en-US" sz="20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如果对某个同事工作方式有意见，就应该和当事人开诚布公地沟通，最好是当面沟通。</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96259" name="Title 1"/>
          <p:cNvSpPr>
            <a:spLocks noGrp="1" noChangeArrowheads="1"/>
          </p:cNvSpPr>
          <p:nvPr>
            <p:ph type="title" idx="4294967295"/>
          </p:nvPr>
        </p:nvSpPr>
        <p:spPr>
          <a:xfrm>
            <a:off x="1981200" y="274638"/>
            <a:ext cx="8229600" cy="1519238"/>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Three Models of Corporate Teamwork</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合作团队的</a:t>
            </a:r>
            <a:r>
              <a:rPr kumimoji="0" lang="en-US"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3</a:t>
            </a: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种模式</a:t>
            </a:r>
            <a:endPar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96260" name="Content Placeholder 2"/>
          <p:cNvSpPr>
            <a:spLocks noGrp="1" noChangeArrowheads="1"/>
          </p:cNvSpPr>
          <p:nvPr>
            <p:ph idx="1"/>
          </p:nvPr>
        </p:nvSpPr>
        <p:spPr>
          <a:xfrm>
            <a:off x="1981200" y="2246313"/>
            <a:ext cx="8229600" cy="37084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1. </a:t>
            </a: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Tightly Coupled Monolith</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紧密耦合的巨无霸型</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2. </a:t>
            </a: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Independent Silos</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各自为政</a:t>
            </a:r>
            <a:r>
              <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的国企型</a:t>
            </a:r>
            <a:endPar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3. </a:t>
            </a: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Highly Aligned, Loosely Coupled</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en-US"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认同一致</a:t>
            </a:r>
            <a:r>
              <a:rPr kumimoji="0" lang="en-US"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松</a:t>
            </a:r>
            <a:r>
              <a:rPr kumimoji="0" lang="zh-CN" altLang="en-US"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散</a:t>
            </a: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耦合</a:t>
            </a:r>
            <a:r>
              <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型</a:t>
            </a:r>
            <a:endPar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514350" marR="0" lvl="0" indent="-514350" algn="l" defTabSz="0" rtl="0" eaLnBrk="1" fontAlgn="base" latinLnBrk="0" hangingPunct="1">
              <a:lnSpc>
                <a:spcPct val="100000"/>
              </a:lnSpc>
              <a:spcBef>
                <a:spcPct val="20000"/>
              </a:spcBef>
              <a:spcAft>
                <a:spcPct val="0"/>
              </a:spcAft>
              <a:buClrTx/>
              <a:buSzTx/>
              <a:buFont typeface="Calibri" panose="020F0702030404030204" pitchFamily="34" charset="0"/>
              <a:buAutoNum type="arabicPeriod"/>
              <a:defRPr/>
            </a:pPr>
            <a:endPar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97283" name="Title 1"/>
          <p:cNvSpPr>
            <a:spLocks noGrp="1" noChangeArrowheads="1"/>
          </p:cNvSpPr>
          <p:nvPr>
            <p:ph type="title" idx="4294967295"/>
          </p:nvPr>
        </p:nvSpPr>
        <p:spPr>
          <a:xfrm>
            <a:off x="1712913" y="274638"/>
            <a:ext cx="8766175"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Tightly Coupled Monolith</a:t>
            </a:r>
            <a:r>
              <a:rPr kumimoji="0" lang="zh-CN" altLang="en-US" sz="3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a:t>
            </a:r>
            <a:r>
              <a:rPr kumimoji="0" lang="zh-CN" altLang="zh-CN" sz="3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巨无霸型</a:t>
            </a:r>
            <a:r>
              <a:rPr kumimoji="0" lang="zh-CN" altLang="en-US" sz="3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a:t>
            </a:r>
            <a:endParaRPr kumimoji="0" lang="zh-CN" altLang="zh-CN" sz="3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97284" name="Content Placeholder 2"/>
          <p:cNvSpPr>
            <a:spLocks noGrp="1" noChangeArrowheads="1"/>
          </p:cNvSpPr>
          <p:nvPr>
            <p:ph idx="1"/>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Senior management reviews nearly all tactics</a:t>
            </a:r>
            <a:r>
              <a:rPr kumimoji="0" lang="en-US"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高阶管理人员对战术事无巨细全部过问</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e.g., CEO reviews all job offers or advertising</a:t>
            </a:r>
            <a:endPar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例如：</a:t>
            </a: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CEO</a:t>
            </a: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评估所有的招聘文案或者广告</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Lots of x-departmental buy-in meetings</a:t>
            </a:r>
            <a:endParaRPr kumimoji="0" lang="en-US" altLang="zh-CN" sz="2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大量</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的跨</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部门</a:t>
            </a:r>
            <a:r>
              <a:rPr kumimoji="0" lang="zh-CN"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协调会</a:t>
            </a:r>
            <a:endParaRPr kumimoji="0" lang="zh-CN"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Keeping other internal groups happy has equal precedence with pleasing customers</a:t>
            </a:r>
            <a:endParaRPr kumimoji="0" lang="en-US" altLang="zh-CN" sz="2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让</a:t>
            </a:r>
            <a:r>
              <a:rPr kumimoji="0" lang="zh-CN"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其他内部</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团队</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满意</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和</a:t>
            </a:r>
            <a:r>
              <a:rPr kumimoji="0" lang="zh-CN"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取悦顾客拥有相同权重</a:t>
            </a:r>
            <a:endParaRPr kumimoji="0" lang="zh-CN"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97283" name="Title 1"/>
          <p:cNvSpPr>
            <a:spLocks noGrp="1" noChangeArrowheads="1"/>
          </p:cNvSpPr>
          <p:nvPr>
            <p:ph type="title" idx="4294967295"/>
          </p:nvPr>
        </p:nvSpPr>
        <p:spPr>
          <a:xfrm>
            <a:off x="1712913" y="274638"/>
            <a:ext cx="8766175"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Tightly Coupled Monolith</a:t>
            </a:r>
            <a:r>
              <a:rPr kumimoji="0" lang="zh-CN" altLang="en-US" sz="3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a:t>
            </a:r>
            <a:r>
              <a:rPr kumimoji="0" lang="zh-CN" altLang="zh-CN" sz="3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巨无霸型</a:t>
            </a:r>
            <a:r>
              <a:rPr kumimoji="0" lang="zh-CN" altLang="en-US" sz="3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a:t>
            </a:r>
            <a:endParaRPr kumimoji="0" lang="zh-CN" altLang="zh-CN" sz="3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97284" name="Content Placeholder 2"/>
          <p:cNvSpPr>
            <a:spLocks noGrp="1" noChangeArrowheads="1"/>
          </p:cNvSpPr>
          <p:nvPr>
            <p:ph idx="1"/>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Mavericks get exhausted trying to innovate</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想要创新的人员感觉筋疲力竭</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Highly coordinated through centralization, but very slow, and slowness increases with size</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通过</a:t>
            </a:r>
            <a:r>
              <a:rPr kumimoji="0" lang="zh-CN"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中央集权管理保持各部门协调，但是非常缓慢，这种缓慢程度和公司同步增长。</a:t>
            </a:r>
            <a:endParaRPr kumimoji="0" lang="zh-CN"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98307" name="Title 1"/>
          <p:cNvSpPr>
            <a:spLocks noGrp="1" noChangeArrowheads="1"/>
          </p:cNvSpPr>
          <p:nvPr>
            <p:ph type="title"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Independent Silos</a:t>
            </a: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（国企型）</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98308" name="Content Placeholder 2"/>
          <p:cNvSpPr>
            <a:spLocks noGrp="1" noChangeArrowheads="1"/>
          </p:cNvSpPr>
          <p:nvPr>
            <p:ph idx="1"/>
          </p:nvPr>
        </p:nvSpPr>
        <p:spPr>
          <a:xfrm>
            <a:off x="1981200" y="1349375"/>
            <a:ext cx="8229600" cy="52578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Each group executes on their objectives with little coordination</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en-US"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每个团执行各自的目标，基本没有协同。</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Everyone does their own thing</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en-US"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每个团队做自己的事。</a:t>
            </a:r>
            <a:endParaRPr kumimoji="0" lang="zh-CN"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Work that requires coordination suffers</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en-US"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要求</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协同的工作让各方都很受伤。</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Alienation and suspicion between departments</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en-US"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部门</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之间山头林立，彼此排挤，相互怀疑。</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Only works well when areas are independent</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只有</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完全独立的业务领域内才能运转顺畅。</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e.g., aircraft engines and blenders for GE</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例子</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en-US"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GE</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公司的飞机引擎制造部门和搅拌机制造部门</a:t>
            </a:r>
            <a:endPar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99331" name="Title 1"/>
          <p:cNvSpPr>
            <a:spLocks noGrp="1" noChangeArrowheads="1"/>
          </p:cNvSpPr>
          <p:nvPr>
            <p:ph type="title"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#3 is the Netflix Choice</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第三种是</a:t>
            </a:r>
            <a:r>
              <a:rPr kumimoji="0" lang="en-US"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Netflix</a:t>
            </a: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的选择</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99332" name="Content Placeholder 2"/>
          <p:cNvSpPr>
            <a:spLocks noGrp="1" noChangeArrowheads="1"/>
          </p:cNvSpPr>
          <p:nvPr>
            <p:ph idx="1"/>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1. </a:t>
            </a: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Tightly Coupled Monolith</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巨无霸型</a:t>
            </a:r>
            <a:endParaRPr kumimoji="0" lang="zh-CN" altLang="zh-CN" sz="2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2. </a:t>
            </a: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Independent Silos</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国企型</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3200" b="1"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n-cs"/>
                <a:sym typeface="Calibri" panose="020F0702030404030204" pitchFamily="34" charset="0"/>
              </a:rPr>
              <a:t>3. </a:t>
            </a:r>
            <a:r>
              <a:rPr kumimoji="0" lang="zh-CN" altLang="zh-CN" sz="3200" b="1"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n-cs"/>
                <a:sym typeface="Calibri" panose="020F0702030404030204" pitchFamily="34" charset="0"/>
              </a:rPr>
              <a:t>Highly Aligned, Loosely Coupled</a:t>
            </a:r>
            <a:endParaRPr kumimoji="0" lang="zh-CN" altLang="zh-CN" sz="3200" b="1"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en-US" sz="2800" b="0" i="0" u="none" strike="noStrike" kern="1200" cap="none" spc="0" normalizeH="0" baseline="0" noProof="0" dirty="0">
                <a:ln>
                  <a:noFill/>
                </a:ln>
                <a:solidFill>
                  <a:srgbClr val="00B050"/>
                </a:solidFill>
                <a:effectLst/>
                <a:uLnTx/>
                <a:uFillTx/>
                <a:latin typeface="微软雅黑" panose="020B0503020204020204" charset="-122"/>
                <a:ea typeface="微软雅黑" panose="020B0503020204020204" charset="-122"/>
                <a:cs typeface="+mn-cs"/>
                <a:sym typeface="Calibri" panose="020F0702030404030204" pitchFamily="34" charset="0"/>
              </a:rPr>
              <a:t>认同</a:t>
            </a:r>
            <a:r>
              <a:rPr kumimoji="0" lang="zh-CN" altLang="zh-CN" sz="2800" b="0" i="0" u="none" strike="noStrike" kern="1200" cap="none" spc="0" normalizeH="0" baseline="0" noProof="0" dirty="0">
                <a:ln>
                  <a:noFill/>
                </a:ln>
                <a:solidFill>
                  <a:srgbClr val="00B050"/>
                </a:solidFill>
                <a:effectLst/>
                <a:uLnTx/>
                <a:uFillTx/>
                <a:latin typeface="微软雅黑" panose="020B0503020204020204" charset="-122"/>
                <a:ea typeface="微软雅黑" panose="020B0503020204020204" charset="-122"/>
                <a:cs typeface="+mn-cs"/>
                <a:sym typeface="Calibri" panose="020F0702030404030204" pitchFamily="34" charset="0"/>
              </a:rPr>
              <a:t>一致</a:t>
            </a:r>
            <a:r>
              <a:rPr kumimoji="0" lang="zh-CN" altLang="zh-CN" sz="2800" b="0"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n-cs"/>
                <a:sym typeface="Calibri" panose="020F0702030404030204" pitchFamily="34" charset="0"/>
              </a:rPr>
              <a:t>又</a:t>
            </a:r>
            <a:r>
              <a:rPr kumimoji="0" lang="zh-CN" altLang="zh-CN" sz="2800" b="0" i="0" u="none" strike="noStrike" kern="1200" cap="none" spc="0" normalizeH="0" baseline="0" noProof="0" dirty="0">
                <a:ln>
                  <a:noFill/>
                </a:ln>
                <a:solidFill>
                  <a:srgbClr val="00B050"/>
                </a:solidFill>
                <a:effectLst/>
                <a:uLnTx/>
                <a:uFillTx/>
                <a:latin typeface="微软雅黑" panose="020B0503020204020204" charset="-122"/>
                <a:ea typeface="微软雅黑" panose="020B0503020204020204" charset="-122"/>
                <a:cs typeface="+mn-cs"/>
                <a:sym typeface="Calibri" panose="020F0702030404030204" pitchFamily="34" charset="0"/>
              </a:rPr>
              <a:t>松耦合型</a:t>
            </a:r>
            <a:endParaRPr kumimoji="0" lang="zh-CN" altLang="zh-CN" sz="2800" b="0" i="0" u="none" strike="noStrike" kern="1200" cap="none" spc="0" normalizeH="0" baseline="0" noProof="0" dirty="0">
              <a:ln>
                <a:noFill/>
              </a:ln>
              <a:solidFill>
                <a:srgbClr val="00B050"/>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514350" marR="0" lvl="0" indent="-514350" algn="l" defTabSz="0" rtl="0" eaLnBrk="1" fontAlgn="base" latinLnBrk="0" hangingPunct="1">
              <a:lnSpc>
                <a:spcPct val="100000"/>
              </a:lnSpc>
              <a:spcBef>
                <a:spcPct val="20000"/>
              </a:spcBef>
              <a:spcAft>
                <a:spcPct val="0"/>
              </a:spcAft>
              <a:buClrTx/>
              <a:buSzTx/>
              <a:buFont typeface="Calibri" panose="020F0702030404030204" pitchFamily="34" charset="0"/>
              <a:buAutoNum type="arabicPeriod"/>
              <a:defRPr/>
            </a:pPr>
            <a:endPar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15715" name="Title 1"/>
          <p:cNvSpPr>
            <a:spLocks noGrp="1"/>
          </p:cNvSpPr>
          <p:nvPr>
            <p:ph type="title"/>
          </p:nvPr>
        </p:nvSpPr>
        <p:spPr/>
        <p:txBody>
          <a:bodyPr vert="horz" wrap="square" lIns="91440" tIns="45720" rIns="91440" bIns="45720" anchor="ctr">
            <a:normAutofit fontScale="90000"/>
          </a:bodyPr>
          <a:p>
            <a:pPr eaLnBrk="1" hangingPunct="1"/>
            <a:r>
              <a:rPr lang="zh-CN" altLang="zh-CN" sz="3600" dirty="0">
                <a:latin typeface="微软雅黑" panose="020B0503020204020204" charset="-122"/>
                <a:ea typeface="微软雅黑" panose="020B0503020204020204" charset="-122"/>
              </a:rPr>
              <a:t>Highly Aligned, Loosely Coupled</a:t>
            </a:r>
            <a:br>
              <a:rPr lang="en-US" altLang="zh-CN" sz="3600" dirty="0">
                <a:latin typeface="微软雅黑" panose="020B0503020204020204" charset="-122"/>
                <a:ea typeface="微软雅黑" panose="020B0503020204020204" charset="-122"/>
              </a:rPr>
            </a:br>
            <a:r>
              <a:rPr lang="zh-CN" altLang="en-US" sz="3600" b="1" dirty="0">
                <a:latin typeface="微软雅黑" panose="020B0503020204020204" charset="-122"/>
                <a:ea typeface="微软雅黑" panose="020B0503020204020204" charset="-122"/>
              </a:rPr>
              <a:t>认同一致，松散耦合</a:t>
            </a:r>
            <a:endParaRPr lang="zh-CN" altLang="zh-CN" sz="3600" b="1" dirty="0">
              <a:latin typeface="微软雅黑" panose="020B0503020204020204" charset="-122"/>
              <a:ea typeface="微软雅黑" panose="020B0503020204020204" charset="-122"/>
            </a:endParaRPr>
          </a:p>
        </p:txBody>
      </p:sp>
      <p:sp>
        <p:nvSpPr>
          <p:cNvPr id="100356" name="Content Placeholder 2"/>
          <p:cNvSpPr>
            <a:spLocks noGrp="1" noChangeArrowheads="1"/>
          </p:cNvSpPr>
          <p:nvPr>
            <p:ph idx="1"/>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Highly Aligned</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认同</a:t>
            </a: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一致</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Strategy and goals are clear, specific, broadly understood</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战略和目标为全员所清晰、详尽和广泛的理解</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Team interactions focused on strategy and goals, rather than tactics</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团队</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互动着眼于战略和目标，而非</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战术</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Requires large investment in management time to be transparent and articulate and perceptive</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需要</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大量管理上的时间实现对信息的透明、准确和全员的</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领悟</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16739" name="Title 1"/>
          <p:cNvSpPr>
            <a:spLocks noGrp="1"/>
          </p:cNvSpPr>
          <p:nvPr>
            <p:ph type="title"/>
          </p:nvPr>
        </p:nvSpPr>
        <p:spPr/>
        <p:txBody>
          <a:bodyPr vert="horz" wrap="square" lIns="91440" tIns="45720" rIns="91440" bIns="45720" anchor="ctr"/>
          <a:p>
            <a:pPr eaLnBrk="1" hangingPunct="1"/>
            <a:r>
              <a:rPr lang="zh-CN" altLang="zh-CN" sz="3600" dirty="0">
                <a:latin typeface="微软雅黑" panose="020B0503020204020204" charset="-122"/>
                <a:ea typeface="微软雅黑" panose="020B0503020204020204" charset="-122"/>
              </a:rPr>
              <a:t>Highly Aligned, Loosely Coupled</a:t>
            </a:r>
            <a:endParaRPr lang="zh-CN" altLang="zh-CN" sz="3600" dirty="0">
              <a:latin typeface="微软雅黑" panose="020B0503020204020204" charset="-122"/>
              <a:ea typeface="微软雅黑" panose="020B0503020204020204" charset="-122"/>
            </a:endParaRPr>
          </a:p>
        </p:txBody>
      </p:sp>
      <p:sp>
        <p:nvSpPr>
          <p:cNvPr id="100356" name="Content Placeholder 2"/>
          <p:cNvSpPr>
            <a:spLocks noGrp="1" noChangeArrowheads="1"/>
          </p:cNvSpPr>
          <p:nvPr>
            <p:ph idx="1"/>
          </p:nvPr>
        </p:nvSpPr>
        <p:spPr>
          <a:xfrm>
            <a:off x="1524000" y="1422400"/>
            <a:ext cx="914400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Loosely Coupled</a:t>
            </a: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松散耦合</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Minimal cross-functional meetings except to get aligned on goals and strategy</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除非是为了目标和战略而合作，否则尽量减少跨职能部门的会议。</a:t>
            </a:r>
            <a:endParaRPr kumimoji="0" lang="zh-CN"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Trust between groups on tactics without previewing/approving each one – so groups can move fast</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相信</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团队合作执行战术动作，无需进行预演或者审批，这样团队能快速行动。</a:t>
            </a:r>
            <a:endPar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Leaders reaching out proactively for ad-hoc coordination and perspective as appropriate</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领导者</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在合适的时间积极出手做临时协调。</a:t>
            </a:r>
            <a:endPar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Occasional post-mortems on tactics necessary to increase alignment</a:t>
            </a:r>
            <a:endParaRPr kumimoji="0" lang="en-US"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en-US"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1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偶尔</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的战术复盘对增进团队间合作是必要的。</a:t>
            </a:r>
            <a:endParaRPr kumimoji="0" lang="en-US"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01379" name="Title 4"/>
          <p:cNvSpPr>
            <a:spLocks noGrp="1" noChangeArrowheads="1"/>
          </p:cNvSpPr>
          <p:nvPr>
            <p:ph type="ctrTitle" idx="4294967295"/>
          </p:nvPr>
        </p:nvSpPr>
        <p:spPr>
          <a:xfrm>
            <a:off x="1524000" y="2130425"/>
            <a:ext cx="91440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Highly Aligned, Loosely Coupled teamwork effectiveness depends on </a:t>
            </a: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1"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j-cs"/>
                <a:sym typeface="Calibri" panose="020F0702030404030204" pitchFamily="34" charset="0"/>
              </a:rPr>
              <a:t>high performance </a:t>
            </a: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people and </a:t>
            </a:r>
            <a:r>
              <a:rPr kumimoji="0" lang="zh-CN" altLang="zh-CN" sz="3600" b="1"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j-cs"/>
                <a:sym typeface="Calibri" panose="020F0702030404030204" pitchFamily="34" charset="0"/>
              </a:rPr>
              <a:t>good context</a:t>
            </a:r>
            <a:br>
              <a:rPr kumimoji="0" lang="en-US" altLang="zh-CN" sz="3600" b="1"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高度一致又松散耦合的团队效率取决于</a:t>
            </a:r>
            <a:r>
              <a:rPr kumimoji="0" lang="zh-CN" altLang="en-US" sz="3200" b="0"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j-cs"/>
                <a:sym typeface="Calibri" panose="020F0702030404030204" pitchFamily="34" charset="0"/>
              </a:rPr>
              <a:t>高绩效</a:t>
            </a: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人才和</a:t>
            </a:r>
            <a:r>
              <a:rPr kumimoji="0" lang="zh-CN" altLang="en-US" sz="3200" b="0"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j-cs"/>
                <a:sym typeface="Calibri" panose="020F0702030404030204" pitchFamily="34" charset="0"/>
              </a:rPr>
              <a:t>优秀的情境管理</a:t>
            </a:r>
            <a:br>
              <a:rPr kumimoji="0" lang="zh-CN" altLang="zh-CN" sz="3600" b="0" i="0"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j-cs"/>
                <a:sym typeface="Calibri" panose="020F0702030404030204" pitchFamily="34" charset="0"/>
              </a:rPr>
            </a:b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Goal is to be </a:t>
            </a: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Big and Fast and Flexible</a:t>
            </a:r>
            <a:br>
              <a:rPr kumimoji="0" lang="en-US" altLang="zh-CN" sz="36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目标是：</a:t>
            </a:r>
            <a:r>
              <a:rPr kumimoji="0" lang="zh-CN" altLang="en-US" sz="32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更</a:t>
            </a:r>
            <a:r>
              <a:rPr kumimoji="0" lang="zh-CN" altLang="en-US" sz="32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大，更快，更灵活。</a:t>
            </a:r>
            <a:endParaRPr kumimoji="0" lang="zh-CN" altLang="zh-CN" sz="32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5123" name="Title 1"/>
          <p:cNvSpPr>
            <a:spLocks noGrp="1" noChangeArrowheads="1"/>
          </p:cNvSpPr>
          <p:nvPr>
            <p:ph type="title" idx="4294967295"/>
          </p:nvPr>
        </p:nvSpPr>
        <p:spPr>
          <a:xfrm>
            <a:off x="1935163" y="274638"/>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Seven Aspects of our Culture</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文化的</a:t>
            </a:r>
            <a:r>
              <a:rPr kumimoji="0" lang="en-US"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7</a:t>
            </a:r>
            <a:r>
              <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个方面</a:t>
            </a:r>
            <a:endPar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5124" name="Content Placeholder 2"/>
          <p:cNvSpPr>
            <a:spLocks noGrp="1" noChangeArrowheads="1"/>
          </p:cNvSpPr>
          <p:nvPr>
            <p:ph idx="1"/>
          </p:nvPr>
        </p:nvSpPr>
        <p:spPr>
          <a:xfrm>
            <a:off x="1489075" y="1600200"/>
            <a:ext cx="914400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Values are what we Value</a:t>
            </a:r>
            <a:r>
              <a:rPr kumimoji="0" lang="zh-CN" altLang="en-US"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（价值观来自于我们推崇和珍视的价值）</a:t>
            </a:r>
            <a:endParaRPr kumimoji="0" lang="en-US"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High Performance </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（追求</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高</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绩效）</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Freedom &amp; Responsibility</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（自由和责任）</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Context, not Control</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（情景管理而非控制）</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Highly Aligned, Loosely Coupled</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（认同</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一致</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松</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散</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耦合</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Pay Top of Market</a:t>
            </a:r>
            <a:r>
              <a:rPr kumimoji="0" lang="zh-CN" altLang="en-US" sz="24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4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支付市场最高工资</a:t>
            </a:r>
            <a:r>
              <a:rPr kumimoji="0" lang="zh-CN" altLang="en-US" sz="24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4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Promotions &amp; Development </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（晋升和成长）</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19811" name="Title 1"/>
          <p:cNvSpPr>
            <a:spLocks noGrp="1"/>
          </p:cNvSpPr>
          <p:nvPr>
            <p:ph type="ctrTitle"/>
          </p:nvPr>
        </p:nvSpPr>
        <p:spPr>
          <a:xfrm>
            <a:off x="1787525" y="234950"/>
            <a:ext cx="8616950" cy="1930400"/>
          </a:xfrm>
        </p:spPr>
        <p:txBody>
          <a:bodyPr vert="horz" wrap="square" lIns="91440" tIns="45720" rIns="91440" bIns="45720" anchor="ctr"/>
          <a:p>
            <a:pPr eaLnBrk="1" hangingPunct="1"/>
            <a:r>
              <a:rPr lang="zh-CN" altLang="zh-CN" sz="3600" dirty="0">
                <a:latin typeface="微软雅黑" panose="020B0503020204020204" charset="-122"/>
                <a:ea typeface="微软雅黑" panose="020B0503020204020204" charset="-122"/>
              </a:rPr>
              <a:t>Pay Top of Market is Core to</a:t>
            </a:r>
            <a:br>
              <a:rPr lang="zh-CN" altLang="zh-CN" sz="3600" dirty="0">
                <a:latin typeface="微软雅黑" panose="020B0503020204020204" charset="-122"/>
                <a:ea typeface="微软雅黑" panose="020B0503020204020204" charset="-122"/>
              </a:rPr>
            </a:br>
            <a:r>
              <a:rPr lang="zh-CN" altLang="zh-CN" sz="3600" dirty="0">
                <a:latin typeface="微软雅黑" panose="020B0503020204020204" charset="-122"/>
                <a:ea typeface="微软雅黑" panose="020B0503020204020204" charset="-122"/>
              </a:rPr>
              <a:t>High Performance Culture</a:t>
            </a:r>
            <a:br>
              <a:rPr lang="en-US" altLang="zh-CN" sz="3600" dirty="0">
                <a:latin typeface="微软雅黑" panose="020B0503020204020204" charset="-122"/>
                <a:ea typeface="微软雅黑" panose="020B0503020204020204" charset="-122"/>
              </a:rPr>
            </a:br>
            <a:r>
              <a:rPr lang="zh-CN" altLang="en-US" sz="3000" b="1" dirty="0">
                <a:solidFill>
                  <a:srgbClr val="00B0F0"/>
                </a:solidFill>
                <a:latin typeface="微软雅黑" panose="020B0503020204020204" charset="-122"/>
                <a:ea typeface="微软雅黑" panose="020B0503020204020204" charset="-122"/>
              </a:rPr>
              <a:t>支付市场最高薪酬是高绩效文化的核心</a:t>
            </a:r>
            <a:endParaRPr lang="zh-CN" altLang="zh-CN" sz="3000" b="1" dirty="0">
              <a:solidFill>
                <a:srgbClr val="00B0F0"/>
              </a:solidFill>
              <a:latin typeface="微软雅黑" panose="020B0503020204020204" charset="-122"/>
              <a:ea typeface="微软雅黑" panose="020B0503020204020204" charset="-122"/>
            </a:endParaRPr>
          </a:p>
        </p:txBody>
      </p:sp>
      <p:sp>
        <p:nvSpPr>
          <p:cNvPr id="119812" name="Content Placeholder 2"/>
          <p:cNvSpPr>
            <a:spLocks noGrp="1"/>
          </p:cNvSpPr>
          <p:nvPr>
            <p:ph type="subTitle"/>
          </p:nvPr>
        </p:nvSpPr>
        <p:spPr>
          <a:xfrm>
            <a:off x="1524000" y="2611438"/>
            <a:ext cx="9029700" cy="3492500"/>
          </a:xfrm>
        </p:spPr>
        <p:txBody>
          <a:bodyPr vert="horz" wrap="square" lIns="91440" tIns="45720" rIns="91440" bIns="45720"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r>
              <a:rPr lang="zh-CN" altLang="zh-CN" dirty="0">
                <a:latin typeface="微软雅黑" panose="020B0503020204020204" charset="-122"/>
                <a:ea typeface="微软雅黑" panose="020B0503020204020204" charset="-122"/>
              </a:rPr>
              <a:t>One outstanding employee gets more done and costs less than two adequate employees</a:t>
            </a:r>
            <a:br>
              <a:rPr lang="zh-CN" altLang="zh-CN" dirty="0">
                <a:solidFill>
                  <a:srgbClr val="898989"/>
                </a:solidFill>
                <a:latin typeface="微软雅黑" panose="020B0503020204020204" charset="-122"/>
                <a:ea typeface="微软雅黑" panose="020B0503020204020204" charset="-122"/>
              </a:rPr>
            </a:br>
            <a:r>
              <a:rPr lang="zh-CN" altLang="en-US" sz="2600" dirty="0">
                <a:solidFill>
                  <a:srgbClr val="898989"/>
                </a:solidFill>
                <a:latin typeface="微软雅黑" panose="020B0503020204020204" charset="-122"/>
                <a:ea typeface="微软雅黑" panose="020B0503020204020204" charset="-122"/>
              </a:rPr>
              <a:t>一个卓越的员工比两个胜任的员工做得更多，花得更少</a:t>
            </a:r>
            <a:endParaRPr lang="zh-CN" altLang="zh-CN" sz="2600" dirty="0">
              <a:solidFill>
                <a:srgbClr val="898989"/>
              </a:solidFill>
              <a:latin typeface="微软雅黑" panose="020B0503020204020204" charset="-122"/>
              <a:ea typeface="微软雅黑" panose="020B0503020204020204" charset="-122"/>
            </a:endParaRPr>
          </a:p>
          <a:p>
            <a:pPr lvl="0" eaLnBrk="1" hangingPunct="1"/>
            <a:r>
              <a:rPr lang="zh-CN" altLang="zh-CN" dirty="0">
                <a:latin typeface="微软雅黑" panose="020B0503020204020204" charset="-122"/>
                <a:ea typeface="微软雅黑" panose="020B0503020204020204" charset="-122"/>
              </a:rPr>
              <a:t>We endeavor to have only </a:t>
            </a:r>
            <a:br>
              <a:rPr lang="zh-CN" altLang="zh-CN" dirty="0">
                <a:latin typeface="微软雅黑" panose="020B0503020204020204" charset="-122"/>
                <a:ea typeface="微软雅黑" panose="020B0503020204020204" charset="-122"/>
              </a:rPr>
            </a:br>
            <a:r>
              <a:rPr lang="zh-CN" altLang="zh-CN" dirty="0">
                <a:latin typeface="微软雅黑" panose="020B0503020204020204" charset="-122"/>
                <a:ea typeface="微软雅黑" panose="020B0503020204020204" charset="-122"/>
              </a:rPr>
              <a:t>outstanding employees</a:t>
            </a:r>
            <a:endParaRPr lang="en-US" altLang="zh-CN" dirty="0">
              <a:latin typeface="微软雅黑" panose="020B0503020204020204" charset="-122"/>
              <a:ea typeface="微软雅黑" panose="020B0503020204020204" charset="-122"/>
            </a:endParaRPr>
          </a:p>
          <a:p>
            <a:pPr lvl="0" eaLnBrk="1" hangingPunct="1"/>
            <a:r>
              <a:rPr lang="zh-CN" altLang="en-US" sz="2600" dirty="0">
                <a:solidFill>
                  <a:srgbClr val="898989"/>
                </a:solidFill>
                <a:latin typeface="微软雅黑" panose="020B0503020204020204" charset="-122"/>
                <a:ea typeface="微软雅黑" panose="020B0503020204020204" charset="-122"/>
              </a:rPr>
              <a:t>我们致力于只雇佣卓越员工</a:t>
            </a:r>
            <a:endParaRPr lang="zh-CN" altLang="zh-CN" sz="2600" dirty="0">
              <a:solidFill>
                <a:srgbClr val="898989"/>
              </a:solidFill>
              <a:latin typeface="微软雅黑" panose="020B0503020204020204" charset="-122"/>
              <a:ea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公开批评的价值</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19888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给予和接受坦诚的反馈对团队的成功至关重要；</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做好好先生，自己补救员工的不足，对员工也会造成伤害；</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在负面反馈中迅速成长，并考虑周全地给予他人反馈。</a:t>
            </a:r>
            <a:endParaRPr lang="zh-CN" altLang="en-US" sz="20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200">
                <a:solidFill>
                  <a:schemeClr val="bg1"/>
                </a:solidFill>
              </a:rPr>
              <a:t>不给严格反馈，会给管理者带来不必要的压力，他们不得不掩盖事实并欺骗员工，进而导致员工丧失改进的机会。</a:t>
            </a:r>
            <a:endParaRPr lang="zh-CN" altLang="en-US" sz="32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04451" name="Title 1"/>
          <p:cNvSpPr>
            <a:spLocks noGrp="1" noChangeArrowheads="1"/>
          </p:cNvSpPr>
          <p:nvPr>
            <p:ph type="title" idx="4294967295"/>
          </p:nvPr>
        </p:nvSpPr>
        <p:spPr>
          <a:xfrm>
            <a:off x="1524000" y="274638"/>
            <a:ext cx="91440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Three Tests for Top of Market for a Person</a:t>
            </a:r>
            <a:b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判断卓越员工的</a:t>
            </a:r>
            <a:r>
              <a:rPr kumimoji="0" lang="en-US" altLang="zh-CN" sz="32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3</a:t>
            </a:r>
            <a:r>
              <a:rPr kumimoji="0" lang="zh-CN" altLang="en-US" sz="32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个测试</a:t>
            </a:r>
            <a:endParaRPr kumimoji="0" lang="zh-CN" altLang="zh-CN" sz="32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104452" name="Content Placeholder 2"/>
          <p:cNvSpPr>
            <a:spLocks noGrp="1" noChangeArrowheads="1"/>
          </p:cNvSpPr>
          <p:nvPr>
            <p:ph idx="1"/>
          </p:nvPr>
        </p:nvSpPr>
        <p:spPr>
          <a:xfrm>
            <a:off x="1981200" y="1600200"/>
            <a:ext cx="868680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1. </a:t>
            </a: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What could person get elsewhere?</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这个人可以在别的地方得到吗？</a:t>
            </a:r>
            <a:endParaRPr kumimoji="0" lang="zh-CN" altLang="zh-CN" sz="2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2. </a:t>
            </a: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What would we pay for replacement?</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为了</a:t>
            </a:r>
            <a:r>
              <a:rPr kumimoji="0" lang="zh-CN" altLang="zh-CN" sz="26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取代他我们要付出多少？</a:t>
            </a:r>
            <a:endParaRPr kumimoji="0" lang="zh-CN" altLang="zh-CN" sz="26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3. </a:t>
            </a: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What would we pay to keep that person?</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为了</a:t>
            </a:r>
            <a:r>
              <a:rPr kumimoji="0" lang="zh-CN" altLang="zh-CN" sz="26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留下他我们愿意付出多少？</a:t>
            </a:r>
            <a:endParaRPr kumimoji="0" lang="zh-CN" altLang="zh-CN" sz="26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914400" marR="0" lvl="1" indent="-5143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If they had a bigger offer elsewhere</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0005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假若他在别处有更好的雇佣条件。</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21859" name="Title 1"/>
          <p:cNvSpPr>
            <a:spLocks noGrp="1"/>
          </p:cNvSpPr>
          <p:nvPr>
            <p:ph type="title"/>
          </p:nvPr>
        </p:nvSpPr>
        <p:spPr/>
        <p:txBody>
          <a:bodyPr vert="horz" wrap="square" lIns="91440" tIns="45720" rIns="91440" bIns="45720" anchor="ctr"/>
          <a:p>
            <a:pPr eaLnBrk="1" hangingPunct="1"/>
            <a:r>
              <a:rPr lang="zh-CN" altLang="zh-CN" sz="3600" dirty="0">
                <a:latin typeface="微软雅黑" panose="020B0503020204020204" charset="-122"/>
                <a:ea typeface="微软雅黑" panose="020B0503020204020204" charset="-122"/>
              </a:rPr>
              <a:t>Takes Great Judgment</a:t>
            </a:r>
            <a:br>
              <a:rPr lang="en-US" altLang="zh-CN" sz="3600" dirty="0">
                <a:latin typeface="微软雅黑" panose="020B0503020204020204" charset="-122"/>
                <a:ea typeface="微软雅黑" panose="020B0503020204020204" charset="-122"/>
              </a:rPr>
            </a:br>
            <a:r>
              <a:rPr lang="zh-CN" altLang="en-US" sz="3000" b="1" dirty="0">
                <a:latin typeface="微软雅黑" panose="020B0503020204020204" charset="-122"/>
                <a:ea typeface="微软雅黑" panose="020B0503020204020204" charset="-122"/>
              </a:rPr>
              <a:t>做好判断</a:t>
            </a:r>
            <a:endParaRPr lang="zh-CN" altLang="zh-CN" sz="3000" b="1" dirty="0">
              <a:latin typeface="微软雅黑" panose="020B0503020204020204" charset="-122"/>
              <a:ea typeface="微软雅黑" panose="020B0503020204020204" charset="-122"/>
            </a:endParaRPr>
          </a:p>
        </p:txBody>
      </p:sp>
      <p:sp>
        <p:nvSpPr>
          <p:cNvPr id="105476" name="Content Placeholder 2"/>
          <p:cNvSpPr>
            <a:spLocks noGrp="1" noChangeArrowheads="1"/>
          </p:cNvSpPr>
          <p:nvPr>
            <p:ph idx="1"/>
          </p:nvPr>
        </p:nvSpPr>
        <p:spPr>
          <a:xfrm>
            <a:off x="1981200" y="1600200"/>
            <a:ext cx="835025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Goal is to keep each employee at top of market </a:t>
            </a:r>
            <a:r>
              <a:rPr kumimoji="0" lang="zh-CN" altLang="zh-CN" sz="25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for that person </a:t>
            </a:r>
            <a:endParaRPr kumimoji="0" lang="en-US" altLang="zh-CN" sz="25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目标</a:t>
            </a:r>
            <a:r>
              <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是保持每一个员工都处在人力市场薪酬水平的顶端</a:t>
            </a:r>
            <a:endParaRPr kumimoji="0" lang="zh-CN" altLang="zh-CN" sz="2200" b="0" i="1"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Pay them more than anyone else likely would</a:t>
            </a:r>
            <a:endParaRPr kumimoji="0" lang="en-US" altLang="zh-CN" sz="2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付给</a:t>
            </a:r>
            <a:r>
              <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他们比其他家公司可能给的更高薪酬。</a:t>
            </a:r>
            <a:endPar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Pay them as much as a replacement would cost</a:t>
            </a:r>
            <a:endParaRPr kumimoji="0" lang="en-US" altLang="zh-CN" sz="2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按照</a:t>
            </a:r>
            <a:r>
              <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取代他们所需花费的标准支付他们薪酬。</a:t>
            </a:r>
            <a:endPar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Pay them as much as we would pay to keep them if they had higher offer from elsewhere</a:t>
            </a:r>
            <a:endParaRPr kumimoji="0" lang="zh-CN" altLang="zh-CN" sz="2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如果</a:t>
            </a:r>
            <a:r>
              <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别的公司开出更好的条件，尽我们</a:t>
            </a:r>
            <a:r>
              <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全力</a:t>
            </a:r>
            <a:r>
              <a:rPr kumimoji="0" lang="zh-CN" altLang="en-US"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加</a:t>
            </a:r>
            <a:r>
              <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薪</a:t>
            </a:r>
            <a:r>
              <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以挽留</a:t>
            </a:r>
            <a:r>
              <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他们</a:t>
            </a:r>
            <a:endPar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2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22883" name="Title 1"/>
          <p:cNvSpPr>
            <a:spLocks noGrp="1"/>
          </p:cNvSpPr>
          <p:nvPr>
            <p:ph type="title"/>
          </p:nvPr>
        </p:nvSpPr>
        <p:spPr/>
        <p:txBody>
          <a:bodyPr vert="horz" wrap="square" lIns="91440" tIns="45720" rIns="91440" bIns="45720" anchor="ctr"/>
          <a:p>
            <a:pPr eaLnBrk="1" hangingPunct="1"/>
            <a:r>
              <a:rPr lang="zh-CN" altLang="zh-CN" sz="3600" dirty="0">
                <a:latin typeface="微软雅黑" panose="020B0503020204020204" charset="-122"/>
                <a:ea typeface="微软雅黑" panose="020B0503020204020204" charset="-122"/>
              </a:rPr>
              <a:t>Titles Not Very Helpful</a:t>
            </a:r>
            <a:br>
              <a:rPr lang="en-US" altLang="zh-CN" sz="3600" dirty="0">
                <a:latin typeface="微软雅黑" panose="020B0503020204020204" charset="-122"/>
                <a:ea typeface="微软雅黑" panose="020B0503020204020204" charset="-122"/>
              </a:rPr>
            </a:br>
            <a:r>
              <a:rPr lang="zh-CN" altLang="en-US" sz="3200" b="1" dirty="0">
                <a:latin typeface="微软雅黑" panose="020B0503020204020204" charset="-122"/>
                <a:ea typeface="微软雅黑" panose="020B0503020204020204" charset="-122"/>
              </a:rPr>
              <a:t>头衔没有多大用处</a:t>
            </a:r>
            <a:endParaRPr lang="zh-CN" altLang="zh-CN" sz="3200" b="1" dirty="0">
              <a:latin typeface="微软雅黑" panose="020B0503020204020204" charset="-122"/>
              <a:ea typeface="微软雅黑" panose="020B0503020204020204" charset="-122"/>
            </a:endParaRPr>
          </a:p>
        </p:txBody>
      </p:sp>
      <p:sp>
        <p:nvSpPr>
          <p:cNvPr id="106500" name="Content Placeholder 2"/>
          <p:cNvSpPr>
            <a:spLocks noGrp="1" noChangeArrowheads="1"/>
          </p:cNvSpPr>
          <p:nvPr>
            <p:ph idx="1"/>
          </p:nvPr>
        </p:nvSpPr>
        <p:spPr>
          <a:xfrm>
            <a:off x="1524000" y="1422400"/>
            <a:ext cx="914400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20000"/>
          </a:bodyPr>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Lots of people have the title “Major League Pitcher” but they are not all equally effective</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许多人有“大联盟投手”的头衔，但他们彼此不是等同水平。</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Similarly, all people with the title “Senior Marketing Manager” or “Director of Engineering” are not equally effective</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类似</a:t>
            </a:r>
            <a:r>
              <a:rPr kumimoji="0" lang="zh-CN"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，所有冠以“高级市场经理”或者“工程总监”的人也不是等同水平。</a:t>
            </a:r>
            <a:endParaRPr kumimoji="0" lang="zh-CN"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So the art of compensation is answering the Three Tests for each employee</a:t>
            </a:r>
            <a:endParaRPr kumimoji="0" lang="en-US"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所以</a:t>
            </a:r>
            <a:r>
              <a:rPr kumimoji="0" lang="zh-CN"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，薪酬的秘诀就在于针对每一个员工回答刚才的三个问题。</a:t>
            </a:r>
            <a:endParaRPr kumimoji="0" lang="zh-CN"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07523" name="Title 1"/>
          <p:cNvSpPr>
            <a:spLocks noGrp="1" noChangeArrowheads="1"/>
          </p:cNvSpPr>
          <p:nvPr>
            <p:ph type="title" idx="4294967295"/>
          </p:nvPr>
        </p:nvSpPr>
        <p:spPr>
          <a:xfrm>
            <a:off x="1981200" y="11113"/>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Annual Comp Review</a:t>
            </a:r>
            <a:b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年度薪酬评估</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107524" name="Content Placeholder 2"/>
          <p:cNvSpPr>
            <a:spLocks noGrp="1" noChangeArrowheads="1"/>
          </p:cNvSpPr>
          <p:nvPr>
            <p:ph idx="1"/>
          </p:nvPr>
        </p:nvSpPr>
        <p:spPr>
          <a:xfrm>
            <a:off x="1524000" y="1125538"/>
            <a:ext cx="9144000" cy="5646738"/>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At many firms, when employees are hired, market compensation applies</a:t>
            </a:r>
            <a:endParaRPr kumimoji="0" lang="en-US" altLang="zh-CN" sz="2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在许多公司，当员工被聘用的时候，他们的薪酬和人力市场价格是相匹配的。</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But at comp review time, it no longer applies!</a:t>
            </a:r>
            <a:endParaRPr kumimoji="0" lang="en-US" altLang="zh-CN" sz="22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但是</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到了薪酬评估的时候，就不再匹配了</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At Netflix, market comp always applies:</a:t>
            </a:r>
            <a:endParaRPr kumimoji="0" lang="en-US" altLang="zh-CN" sz="2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在</a:t>
            </a:r>
            <a:r>
              <a:rPr kumimoji="0" lang="en-US"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Netflix</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，它们总是相匹配的：</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Essentially, top of market comp is re-established each year for high performing employees</a:t>
            </a:r>
            <a:endParaRPr kumimoji="0" lang="en-US"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本质</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上来说，</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对于</a:t>
            </a: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高绩效人才</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，市场顶级</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人员薪酬水平每年都会重新</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确立</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At annual comp review, manager has to answer the Three Tests for the personal market for each of their </a:t>
            </a: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employees</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在</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年度薪酬评估的时候，管理人员针对自己的每一个员工回答前面的那</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三个</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问题。</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24931" name="Title 1"/>
          <p:cNvSpPr>
            <a:spLocks noGrp="1"/>
          </p:cNvSpPr>
          <p:nvPr>
            <p:ph type="title"/>
          </p:nvPr>
        </p:nvSpPr>
        <p:spPr/>
        <p:txBody>
          <a:bodyPr vert="horz" wrap="square" lIns="91440" tIns="45720" rIns="91440" bIns="45720" anchor="ctr"/>
          <a:p>
            <a:pPr eaLnBrk="1" hangingPunct="1"/>
            <a:r>
              <a:rPr lang="zh-CN" altLang="zh-CN" sz="3600" dirty="0">
                <a:latin typeface="微软雅黑" panose="020B0503020204020204" charset="-122"/>
                <a:ea typeface="微软雅黑" panose="020B0503020204020204" charset="-122"/>
              </a:rPr>
              <a:t>No Fixed Budgets</a:t>
            </a:r>
            <a:br>
              <a:rPr lang="en-US" altLang="zh-CN" sz="3600" dirty="0">
                <a:latin typeface="微软雅黑" panose="020B0503020204020204" charset="-122"/>
                <a:ea typeface="微软雅黑" panose="020B0503020204020204" charset="-122"/>
              </a:rPr>
            </a:br>
            <a:r>
              <a:rPr lang="zh-CN" altLang="en-US" sz="3200" b="1" dirty="0">
                <a:latin typeface="微软雅黑" panose="020B0503020204020204" charset="-122"/>
                <a:ea typeface="微软雅黑" panose="020B0503020204020204" charset="-122"/>
              </a:rPr>
              <a:t>没有固定的人力预算</a:t>
            </a:r>
            <a:endParaRPr lang="zh-CN" altLang="zh-CN" sz="3200" b="1" dirty="0">
              <a:latin typeface="微软雅黑" panose="020B0503020204020204" charset="-122"/>
              <a:ea typeface="微软雅黑" panose="020B0503020204020204" charset="-122"/>
            </a:endParaRPr>
          </a:p>
        </p:txBody>
      </p:sp>
      <p:sp>
        <p:nvSpPr>
          <p:cNvPr id="108548" name="Content Placeholder 2"/>
          <p:cNvSpPr>
            <a:spLocks noGrp="1" noChangeArrowheads="1"/>
          </p:cNvSpPr>
          <p:nvPr>
            <p:ph idx="1"/>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There are no centrally administered “raise pools” each year</a:t>
            </a:r>
            <a:endParaRPr kumimoji="0" lang="en-US" altLang="zh-CN" sz="32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en-US" sz="2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每年没有公司高层决定的“加薪池”</a:t>
            </a:r>
            <a:endParaRPr kumimoji="0" lang="zh-CN" altLang="zh-CN" sz="2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Instead, each manager aligns their people to top of market each year – the market will be different in different areas</a:t>
            </a:r>
            <a:endPar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相反</a:t>
            </a:r>
            <a:r>
              <a:rPr kumimoji="0" lang="zh-CN" altLang="zh-CN" sz="26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的，每个管理者每年把自己下属的薪</a:t>
            </a:r>
            <a:r>
              <a:rPr kumimoji="0" lang="zh-CN" altLang="zh-CN" sz="2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酬和市场</a:t>
            </a:r>
            <a:r>
              <a:rPr kumimoji="0" lang="zh-CN" altLang="zh-CN" sz="26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最高价格调整到一致。</a:t>
            </a:r>
            <a:endParaRPr kumimoji="0" lang="zh-CN" altLang="zh-CN" sz="26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09571" name="Title 1"/>
          <p:cNvSpPr>
            <a:spLocks noGrp="1" noChangeArrowheads="1"/>
          </p:cNvSpPr>
          <p:nvPr>
            <p:ph type="title"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Compensation Over Time</a:t>
            </a:r>
            <a:b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应时薪酬</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109572" name="Content Placeholder 2"/>
          <p:cNvSpPr>
            <a:spLocks noGrp="1" noChangeArrowheads="1"/>
          </p:cNvSpPr>
          <p:nvPr>
            <p:ph idx="1"/>
          </p:nvPr>
        </p:nvSpPr>
        <p:spPr>
          <a:xfrm>
            <a:off x="1981200" y="1600200"/>
            <a:ext cx="8229600" cy="50974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Some people will move up in comp very quickly because their value in the marketplace is moving up quickly, driven by increasing skills and/or great demand for their area</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有些人薪酬增长非常迅猛是因为他们的身价在人力市场上的增长非常快，这往往是因为技能的增长或者特定领域的人力需求旺盛。</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Some people will stay flat because their value in the marketplace has done that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有些</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人的薪酬维持少变是因为他们在人力市场上的身价就放在那儿</a:t>
            </a:r>
            <a:r>
              <a:rPr kumimoji="0" lang="zh-CN" altLang="zh-CN" sz="2400" b="0" i="0" u="none" strike="noStrike" kern="1200" cap="none" spc="0" normalizeH="0" baseline="0" noProof="0" dirty="0">
                <a:ln>
                  <a:noFill/>
                </a:ln>
                <a:solidFill>
                  <a:schemeClr val="tx1"/>
                </a:solidFill>
                <a:effectLst/>
                <a:uLnTx/>
                <a:uFillTx/>
                <a:latin typeface="+mn-lt"/>
                <a:ea typeface="+mn-ea"/>
                <a:cs typeface="+mn-cs"/>
                <a:sym typeface="Calibri" panose="020F0702030404030204" pitchFamily="34" charset="0"/>
              </a:rPr>
              <a:t>。</a:t>
            </a:r>
            <a:endParaRPr kumimoji="0" lang="zh-CN" altLang="zh-CN" sz="2400" b="0" i="0" u="none" strike="noStrike" kern="1200" cap="none" spc="0" normalizeH="0" baseline="0" noProof="0" dirty="0">
              <a:ln>
                <a:noFill/>
              </a:ln>
              <a:solidFill>
                <a:schemeClr val="tx1"/>
              </a:solidFill>
              <a:effectLst/>
              <a:uLnTx/>
              <a:uFillTx/>
              <a:latin typeface="+mn-lt"/>
              <a:ea typeface="+mn-ea"/>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Depends in part on inflation and economy</a:t>
            </a:r>
            <a:endParaRPr kumimoji="0" lang="en-US"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部分</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原因在于通胀和经济因素</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Always top of market, though, for that person</a:t>
            </a:r>
            <a:endParaRPr kumimoji="0" lang="en-US"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尽管如此</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，对于这个人来说，其薪酬水平也依然在市场最高价格。</a:t>
            </a:r>
            <a:endParaRPr kumimoji="0" lang="en-US"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26979" name="Title 1"/>
          <p:cNvSpPr>
            <a:spLocks noGrp="1"/>
          </p:cNvSpPr>
          <p:nvPr>
            <p:ph type="title"/>
          </p:nvPr>
        </p:nvSpPr>
        <p:spPr/>
        <p:txBody>
          <a:bodyPr vert="horz" wrap="square" lIns="91440" tIns="45720" rIns="91440" bIns="45720" anchor="ctr">
            <a:normAutofit fontScale="90000"/>
          </a:bodyPr>
          <a:p>
            <a:pPr eaLnBrk="1" hangingPunct="1"/>
            <a:r>
              <a:rPr lang="zh-CN" altLang="zh-CN" sz="3600" dirty="0">
                <a:latin typeface="微软雅黑" panose="020B0503020204020204" charset="-122"/>
                <a:ea typeface="微软雅黑" panose="020B0503020204020204" charset="-122"/>
              </a:rPr>
              <a:t>Compensation Not Dependent </a:t>
            </a:r>
            <a:br>
              <a:rPr lang="zh-CN" altLang="zh-CN" sz="3600" dirty="0">
                <a:latin typeface="微软雅黑" panose="020B0503020204020204" charset="-122"/>
                <a:ea typeface="微软雅黑" panose="020B0503020204020204" charset="-122"/>
              </a:rPr>
            </a:br>
            <a:r>
              <a:rPr lang="zh-CN" altLang="zh-CN" sz="3600" dirty="0">
                <a:latin typeface="微软雅黑" panose="020B0503020204020204" charset="-122"/>
                <a:ea typeface="微软雅黑" panose="020B0503020204020204" charset="-122"/>
              </a:rPr>
              <a:t>on Netflix Success</a:t>
            </a:r>
            <a:br>
              <a:rPr lang="en-US" altLang="zh-CN" sz="3600" dirty="0">
                <a:latin typeface="微软雅黑" panose="020B0503020204020204" charset="-122"/>
                <a:ea typeface="微软雅黑" panose="020B0503020204020204" charset="-122"/>
              </a:rPr>
            </a:br>
            <a:r>
              <a:rPr lang="zh-CN" altLang="en-US" sz="3200" b="1" dirty="0">
                <a:solidFill>
                  <a:srgbClr val="00B0F0"/>
                </a:solidFill>
                <a:latin typeface="微软雅黑" panose="020B0503020204020204" charset="-122"/>
                <a:ea typeface="微软雅黑" panose="020B0503020204020204" charset="-122"/>
              </a:rPr>
              <a:t>薪酬并不取决于</a:t>
            </a:r>
            <a:r>
              <a:rPr lang="en-US" altLang="zh-CN" sz="3200" b="1" dirty="0">
                <a:solidFill>
                  <a:srgbClr val="00B0F0"/>
                </a:solidFill>
                <a:latin typeface="微软雅黑" panose="020B0503020204020204" charset="-122"/>
                <a:ea typeface="微软雅黑" panose="020B0503020204020204" charset="-122"/>
              </a:rPr>
              <a:t>Netflix</a:t>
            </a:r>
            <a:r>
              <a:rPr lang="zh-CN" altLang="en-US" sz="3200" b="1" dirty="0">
                <a:solidFill>
                  <a:srgbClr val="00B0F0"/>
                </a:solidFill>
                <a:latin typeface="微软雅黑" panose="020B0503020204020204" charset="-122"/>
                <a:ea typeface="微软雅黑" panose="020B0503020204020204" charset="-122"/>
              </a:rPr>
              <a:t>的成功</a:t>
            </a:r>
            <a:endParaRPr lang="zh-CN" altLang="zh-CN" sz="3200" b="1" dirty="0">
              <a:solidFill>
                <a:srgbClr val="00B0F0"/>
              </a:solidFill>
              <a:latin typeface="微软雅黑" panose="020B0503020204020204" charset="-122"/>
              <a:ea typeface="微软雅黑" panose="020B0503020204020204" charset="-122"/>
            </a:endParaRPr>
          </a:p>
        </p:txBody>
      </p:sp>
      <p:sp>
        <p:nvSpPr>
          <p:cNvPr id="110596" name="Content Placeholder 2"/>
          <p:cNvSpPr>
            <a:spLocks noGrp="1" noChangeArrowheads="1"/>
          </p:cNvSpPr>
          <p:nvPr>
            <p:ph idx="1"/>
          </p:nvPr>
        </p:nvSpPr>
        <p:spPr>
          <a:xfrm>
            <a:off x="1981200" y="1600200"/>
            <a:ext cx="8229600" cy="53943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Whether Netflix is prospering or floundering, we pay at the top of the market</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无论</a:t>
            </a:r>
            <a:r>
              <a:rPr kumimoji="0" lang="en-US"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Netflix</a:t>
            </a:r>
            <a:r>
              <a:rPr kumimoji="0" lang="zh-CN" altLang="en-US"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的盛衰，我们都支付市场最高薪酬。</a:t>
            </a:r>
            <a:endPar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i.e., sports teams with losing records still pay talent the market rate</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例如</a:t>
            </a:r>
            <a:r>
              <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：体育队伍哪怕失掉比赛也得按照市场水平支付薪酬。</a:t>
            </a:r>
            <a:endPar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Employees can choose how much they want to link their economic destiny to Netflix by deciding how many Netflix stock options they want to hold</a:t>
            </a:r>
            <a:endParaRPr kumimoji="0" lang="en-US"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员工</a:t>
            </a:r>
            <a:r>
              <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可以通过决定持有多少</a:t>
            </a:r>
            <a:r>
              <a:rPr kumimoji="0" lang="en-US"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Netflix</a:t>
            </a:r>
            <a:r>
              <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期权的方式，决定自己愿意多大程度上把自己的经济前景和</a:t>
            </a:r>
            <a:r>
              <a:rPr kumimoji="0" lang="en-US"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Netflix</a:t>
            </a:r>
            <a:r>
              <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绑定在一起。</a:t>
            </a:r>
            <a:endParaRPr kumimoji="0" lang="zh-CN" altLang="zh-CN" sz="2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28003" name="Title 1"/>
          <p:cNvSpPr>
            <a:spLocks noGrp="1"/>
          </p:cNvSpPr>
          <p:nvPr>
            <p:ph type="title"/>
          </p:nvPr>
        </p:nvSpPr>
        <p:spPr>
          <a:xfrm>
            <a:off x="1981200" y="11113"/>
            <a:ext cx="8229600" cy="1143000"/>
          </a:xfrm>
        </p:spPr>
        <p:txBody>
          <a:bodyPr vert="horz" wrap="square" lIns="91440" tIns="45720" rIns="91440" bIns="45720" anchor="ctr"/>
          <a:p>
            <a:pPr eaLnBrk="1" hangingPunct="1"/>
            <a:r>
              <a:rPr lang="zh-CN" altLang="zh-CN" sz="3600" dirty="0">
                <a:latin typeface="微软雅黑" panose="020B0503020204020204" charset="-122"/>
                <a:ea typeface="微软雅黑" panose="020B0503020204020204" charset="-122"/>
              </a:rPr>
              <a:t>Bad Comp Practices</a:t>
            </a:r>
            <a:br>
              <a:rPr lang="en-US" altLang="zh-CN" sz="3600" dirty="0">
                <a:latin typeface="微软雅黑" panose="020B0503020204020204" charset="-122"/>
                <a:ea typeface="微软雅黑" panose="020B0503020204020204" charset="-122"/>
              </a:rPr>
            </a:br>
            <a:r>
              <a:rPr lang="zh-CN" altLang="en-US" sz="3200" b="1" dirty="0">
                <a:latin typeface="微软雅黑" panose="020B0503020204020204" charset="-122"/>
                <a:ea typeface="微软雅黑" panose="020B0503020204020204" charset="-122"/>
              </a:rPr>
              <a:t>糟糕的薪酬实践</a:t>
            </a:r>
            <a:endParaRPr lang="zh-CN" altLang="zh-CN" sz="3200" b="1" dirty="0">
              <a:latin typeface="微软雅黑" panose="020B0503020204020204" charset="-122"/>
              <a:ea typeface="微软雅黑" panose="020B0503020204020204" charset="-122"/>
            </a:endParaRPr>
          </a:p>
        </p:txBody>
      </p:sp>
      <p:sp>
        <p:nvSpPr>
          <p:cNvPr id="111620" name="Content Placeholder 2"/>
          <p:cNvSpPr>
            <a:spLocks noGrp="1" noChangeArrowheads="1"/>
          </p:cNvSpPr>
          <p:nvPr>
            <p:ph idx="1"/>
          </p:nvPr>
        </p:nvSpPr>
        <p:spPr>
          <a:xfrm>
            <a:off x="2620963" y="1274763"/>
            <a:ext cx="8229600" cy="5348288"/>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10000"/>
          </a:bodyPr>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Manager sets pay at Nth percentile of title-linked compensation data</a:t>
            </a:r>
            <a:endPar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管理者根据头衔，按照百分比排列设定薪酬。</a:t>
            </a:r>
            <a:endPar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The “Major League Pitcher” problem</a:t>
            </a:r>
            <a:endParaRPr kumimoji="0" lang="en-US"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会</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导致“大联盟投手”问题。</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Manager cares about internal parity instead of external market value</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管理</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者关心内部薪酬一致而无视外部人力市场价值</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Fairness in comp is being true to the market</a:t>
            </a:r>
            <a:endParaRPr kumimoji="0" lang="en-US"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在</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人力市场上，薪酬水平的公平性是真实不虚的。</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Manager gives everyone a 4% raise</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管理</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者给每个员工</a:t>
            </a:r>
            <a:r>
              <a:rPr kumimoji="0" lang="en-US"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4%</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的增幅。</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1"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Very unlikely to reflect the market</a:t>
            </a:r>
            <a:endParaRPr kumimoji="0" lang="en-US"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根本</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无法</a:t>
            </a:r>
            <a:r>
              <a:rPr kumimoji="0" lang="zh-CN" altLang="zh-CN" sz="2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反映市场</a:t>
            </a: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的情况。</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29027" name="Title 1"/>
          <p:cNvSpPr>
            <a:spLocks noGrp="1"/>
          </p:cNvSpPr>
          <p:nvPr>
            <p:ph type="title"/>
          </p:nvPr>
        </p:nvSpPr>
        <p:spPr>
          <a:xfrm>
            <a:off x="1524000" y="234950"/>
            <a:ext cx="9144000" cy="1143000"/>
          </a:xfrm>
        </p:spPr>
        <p:txBody>
          <a:bodyPr vert="horz" wrap="square" lIns="91440" tIns="45720" rIns="91440" bIns="45720" anchor="ctr"/>
          <a:p>
            <a:pPr eaLnBrk="1" hangingPunct="1"/>
            <a:r>
              <a:rPr lang="zh-CN" altLang="zh-CN" sz="3600" dirty="0">
                <a:latin typeface="微软雅黑" panose="020B0503020204020204" charset="-122"/>
                <a:ea typeface="微软雅黑" panose="020B0503020204020204" charset="-122"/>
              </a:rPr>
              <a:t>When Top of Market Comp Done Right...</a:t>
            </a:r>
            <a:br>
              <a:rPr lang="en-US" altLang="zh-CN" sz="3600" dirty="0">
                <a:latin typeface="微软雅黑" panose="020B0503020204020204" charset="-122"/>
                <a:ea typeface="微软雅黑" panose="020B0503020204020204" charset="-122"/>
              </a:rPr>
            </a:br>
            <a:r>
              <a:rPr lang="zh-CN" altLang="en-US" sz="3200" b="1" dirty="0">
                <a:latin typeface="微软雅黑" panose="020B0503020204020204" charset="-122"/>
                <a:ea typeface="微软雅黑" panose="020B0503020204020204" charset="-122"/>
              </a:rPr>
              <a:t>当市场最高薪酬设置得当</a:t>
            </a:r>
            <a:endParaRPr lang="zh-CN" altLang="zh-CN" sz="3200" b="1" dirty="0">
              <a:latin typeface="微软雅黑" panose="020B0503020204020204" charset="-122"/>
              <a:ea typeface="微软雅黑" panose="020B0503020204020204" charset="-122"/>
            </a:endParaRPr>
          </a:p>
        </p:txBody>
      </p:sp>
      <p:sp>
        <p:nvSpPr>
          <p:cNvPr id="112644" name="Content Placeholder 2"/>
          <p:cNvSpPr>
            <a:spLocks noGrp="1" noChangeArrowheads="1"/>
          </p:cNvSpPr>
          <p:nvPr>
            <p:ph idx="1"/>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We will rarely counter with higher comp when someone is voluntarily leaving because we have already moved comp to our max for that person</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我们很少遇见有员工因为更高薪酬而选择主动离职，因为我们已经尽全力给到他最高工资。</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Employees will feel they are getting paid well relative to their other options in the market</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和</a:t>
            </a:r>
            <a:r>
              <a:rPr kumimoji="0" lang="zh-CN"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市场上提供的其他选择相比，我们的员工会觉得他们的薪酬不错。</a:t>
            </a:r>
            <a:endParaRPr kumimoji="0" lang="zh-CN"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130051" name="Title 1"/>
          <p:cNvSpPr>
            <a:spLocks noGrp="1"/>
          </p:cNvSpPr>
          <p:nvPr>
            <p:ph type="title"/>
          </p:nvPr>
        </p:nvSpPr>
        <p:spPr>
          <a:xfrm>
            <a:off x="1981200" y="160338"/>
            <a:ext cx="8229600" cy="1143000"/>
          </a:xfrm>
        </p:spPr>
        <p:txBody>
          <a:bodyPr vert="horz" wrap="square" lIns="91440" tIns="45720" rIns="91440" bIns="45720" anchor="ctr">
            <a:normAutofit fontScale="90000"/>
          </a:bodyPr>
          <a:p>
            <a:pPr eaLnBrk="1" hangingPunct="1"/>
            <a:r>
              <a:rPr lang="zh-CN" altLang="zh-CN" dirty="0"/>
              <a:t>Versus Traditional Model</a:t>
            </a:r>
            <a:br>
              <a:rPr lang="en-US" altLang="zh-CN" dirty="0"/>
            </a:br>
            <a:r>
              <a:rPr lang="zh-CN" altLang="zh-CN" sz="3600" b="1" dirty="0">
                <a:latin typeface="微软雅黑" panose="020B0503020204020204" charset="-122"/>
                <a:ea typeface="微软雅黑" panose="020B0503020204020204" charset="-122"/>
              </a:rPr>
              <a:t>和传统模式对比</a:t>
            </a:r>
            <a:endParaRPr lang="zh-CN" altLang="zh-CN" sz="3600" b="1" dirty="0">
              <a:latin typeface="微软雅黑" panose="020B0503020204020204" charset="-122"/>
              <a:ea typeface="微软雅黑" panose="020B0503020204020204" charset="-122"/>
            </a:endParaRPr>
          </a:p>
        </p:txBody>
      </p:sp>
      <p:sp>
        <p:nvSpPr>
          <p:cNvPr id="115716" name="Content Placeholder 2"/>
          <p:cNvSpPr>
            <a:spLocks noGrp="1" noChangeArrowheads="1"/>
          </p:cNvSpPr>
          <p:nvPr>
            <p:ph idx="1"/>
          </p:nvPr>
        </p:nvSpPr>
        <p:spPr>
          <a:xfrm>
            <a:off x="2103438" y="1125538"/>
            <a:ext cx="8555038"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90000" lnSpcReduction="20000"/>
          </a:bodyPr>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Traditional model is good prior year earns a raise, independent of market</a:t>
            </a:r>
            <a:endParaRPr kumimoji="0" lang="en-US"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传统</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模式是上年度业绩好则加薪，完全</a:t>
            </a:r>
            <a:r>
              <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和市场价格</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脱离</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Problem is employees can get materially under- or over-paid relative to the market, over time</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问题</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是员工会实质上得到低于或者高于市场价格的薪酬</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When materially under-paid, employees switch firms to take advantage of market-based pay on hiring</a:t>
            </a:r>
            <a:r>
              <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当</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实质性低于市场价格，那么员工会换公司以获取基于市场价格的薪酬</a:t>
            </a:r>
            <a:endPar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When materially over-paid, employees are trapped in current firm</a:t>
            </a:r>
            <a:r>
              <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当</a:t>
            </a:r>
            <a:r>
              <a:rPr kumimoji="0" lang="zh-CN" altLang="en-US"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现有工资</a:t>
            </a:r>
            <a:r>
              <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高于</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市场价格</a:t>
            </a:r>
            <a:r>
              <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，员工</a:t>
            </a:r>
            <a:r>
              <a:rPr kumimoji="0" lang="zh-CN" altLang="en-US"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就会留在</a:t>
            </a:r>
            <a:r>
              <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现公司</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Consistent market-based pay is better model</a:t>
            </a:r>
            <a:endParaRPr kumimoji="0" lang="en-US" altLang="zh-CN" sz="32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3200" b="0" i="0" u="none" strike="noStrike" kern="1200" cap="none" spc="0" normalizeH="0" baseline="0" noProof="0" dirty="0" smtClean="0">
                <a:ln>
                  <a:noFill/>
                </a:ln>
                <a:solidFill>
                  <a:srgbClr val="00B0F0"/>
                </a:solidFill>
                <a:effectLst/>
                <a:uLnTx/>
                <a:uFillTx/>
                <a:latin typeface="+mn-lt"/>
                <a:ea typeface="+mn-ea"/>
                <a:cs typeface="+mn-cs"/>
                <a:sym typeface="Calibri" panose="020F0702030404030204" pitchFamily="34" charset="0"/>
              </a:rPr>
              <a:t>    </a:t>
            </a:r>
            <a:r>
              <a:rPr kumimoji="0" lang="zh-CN" altLang="zh-CN" sz="28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n-cs"/>
                <a:sym typeface="Calibri" panose="020F0702030404030204" pitchFamily="34" charset="0"/>
              </a:rPr>
              <a:t>持续</a:t>
            </a:r>
            <a:r>
              <a:rPr kumimoji="0" lang="zh-CN" altLang="zh-CN" sz="28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702030404030204" pitchFamily="34" charset="0"/>
              </a:rPr>
              <a:t>地</a:t>
            </a:r>
            <a:r>
              <a:rPr kumimoji="0" lang="zh-CN" altLang="zh-CN" sz="28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n-cs"/>
                <a:sym typeface="Calibri" panose="020F0702030404030204" pitchFamily="34" charset="0"/>
              </a:rPr>
              <a:t>基于市场价格制定薪</a:t>
            </a:r>
            <a:r>
              <a:rPr kumimoji="0" lang="zh-CN" altLang="zh-CN" sz="28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702030404030204" pitchFamily="34" charset="0"/>
              </a:rPr>
              <a:t>酬</a:t>
            </a:r>
            <a:r>
              <a:rPr kumimoji="0" lang="zh-CN" altLang="zh-CN" sz="28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n-cs"/>
                <a:sym typeface="Calibri" panose="020F0702030404030204" pitchFamily="34" charset="0"/>
              </a:rPr>
              <a:t>是</a:t>
            </a:r>
            <a:r>
              <a:rPr kumimoji="0" lang="zh-CN" altLang="en-US" sz="28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n-cs"/>
                <a:sym typeface="Calibri" panose="020F0702030404030204" pitchFamily="34" charset="0"/>
              </a:rPr>
              <a:t>最好</a:t>
            </a:r>
            <a:r>
              <a:rPr kumimoji="0" lang="zh-CN" altLang="zh-CN" sz="28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n-cs"/>
                <a:sym typeface="Calibri" panose="020F0702030404030204" pitchFamily="34" charset="0"/>
              </a:rPr>
              <a:t>模式</a:t>
            </a:r>
            <a:endParaRPr kumimoji="0" lang="zh-CN" altLang="zh-CN" sz="28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32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32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学会给出受欢迎的批评</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19888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给予反馈最重要的是要针对</a:t>
            </a:r>
            <a:r>
              <a:rPr lang="zh-CN" altLang="en-US" sz="2000" b="1" dirty="0">
                <a:solidFill>
                  <a:schemeClr val="tx1">
                    <a:lumMod val="50000"/>
                    <a:lumOff val="50000"/>
                  </a:schemeClr>
                </a:solidFill>
                <a:sym typeface="+mn-ea"/>
              </a:rPr>
              <a:t>行为</a:t>
            </a:r>
            <a:r>
              <a:rPr lang="zh-CN" altLang="en-US" sz="2000" dirty="0">
                <a:solidFill>
                  <a:schemeClr val="tx1">
                    <a:lumMod val="50000"/>
                    <a:lumOff val="50000"/>
                  </a:schemeClr>
                </a:solidFill>
                <a:sym typeface="+mn-ea"/>
              </a:rPr>
              <a:t>；</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反馈的内容应该是可操作的。例如：你总是话太多，别人没有机会说出自己的观点；</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表达的语气不是充满恶意或盛气凌人就好。</a:t>
            </a:r>
            <a:endParaRPr lang="zh-CN" altLang="en-US" sz="20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以不带情绪的方式演练，并反复练习，用具体实例来说明问题行为的重要性，并提出解决方法。</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131075" name="Title 1"/>
          <p:cNvSpPr>
            <a:spLocks noGrp="1"/>
          </p:cNvSpPr>
          <p:nvPr>
            <p:ph type="title"/>
          </p:nvPr>
        </p:nvSpPr>
        <p:spPr>
          <a:xfrm>
            <a:off x="1981200" y="250825"/>
            <a:ext cx="8229600" cy="1143000"/>
          </a:xfrm>
        </p:spPr>
        <p:txBody>
          <a:bodyPr vert="horz" wrap="square" lIns="91440" tIns="45720" rIns="91440" bIns="45720" anchor="ctr">
            <a:normAutofit fontScale="90000"/>
          </a:bodyPr>
          <a:p>
            <a:pPr eaLnBrk="1" hangingPunct="1"/>
            <a:r>
              <a:rPr lang="zh-CN" altLang="zh-CN" dirty="0"/>
              <a:t>Employee Success</a:t>
            </a:r>
            <a:br>
              <a:rPr lang="en-US" altLang="zh-CN" dirty="0"/>
            </a:br>
            <a:r>
              <a:rPr lang="zh-CN" altLang="zh-CN" sz="4000" b="1" dirty="0">
                <a:latin typeface="微软雅黑" panose="020B0503020204020204" charset="-122"/>
                <a:ea typeface="微软雅黑" panose="020B0503020204020204" charset="-122"/>
              </a:rPr>
              <a:t>员工的成功</a:t>
            </a:r>
            <a:endParaRPr lang="zh-CN" altLang="zh-CN" sz="4000" b="1" dirty="0">
              <a:latin typeface="微软雅黑" panose="020B0503020204020204" charset="-122"/>
              <a:ea typeface="微软雅黑" panose="020B0503020204020204" charset="-122"/>
            </a:endParaRPr>
          </a:p>
        </p:txBody>
      </p:sp>
      <p:sp>
        <p:nvSpPr>
          <p:cNvPr id="116740" name="Content Placeholder 2"/>
          <p:cNvSpPr>
            <a:spLocks noGrp="1" noChangeArrowheads="1"/>
          </p:cNvSpPr>
          <p:nvPr>
            <p:ph idx="1"/>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20000"/>
          </a:bodyPr>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It’s pretty ingrained in our society that the size of one’s raise is the indicator of how well one did the prior year</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在我们的社会里，一个员工的加薪幅度是上一年度业绩好坏的指示器，这已经是根深蒂固的观念</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but for us the other factor is the outside market</a:t>
            </a:r>
            <a:endParaRPr kumimoji="0" lang="en-US"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000" b="1"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但是</a:t>
            </a:r>
            <a:r>
              <a:rPr kumimoji="0" lang="zh-CN" altLang="zh-CN" sz="2000" b="1"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对于我们来说，另一个因素是外部的</a:t>
            </a:r>
            <a:r>
              <a:rPr kumimoji="0" lang="zh-CN" altLang="zh-CN" sz="2000" b="1"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人力资源</a:t>
            </a:r>
            <a:r>
              <a:rPr kumimoji="0" lang="zh-CN" altLang="zh-CN" sz="2000" b="1"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市场</a:t>
            </a:r>
            <a:endParaRPr kumimoji="0" lang="zh-CN" altLang="zh-CN" sz="2000" b="1"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Employee success is still a big factor in comp because it influences market value</a:t>
            </a:r>
            <a:r>
              <a:rPr kumimoji="0" lang="zh-CN" altLang="zh-CN" sz="28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员工的成功依然是薪酬的重要因素，因为它影响</a:t>
            </a:r>
            <a:r>
              <a:rPr kumimoji="0" lang="zh-CN" altLang="zh-CN" sz="28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了市场</a:t>
            </a:r>
            <a:r>
              <a:rPr kumimoji="0" lang="zh-CN" altLang="zh-CN" sz="28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价值</a:t>
            </a:r>
            <a:endParaRPr kumimoji="0" lang="zh-CN" altLang="zh-CN" sz="28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In particular, how much we would pay to keep the person</a:t>
            </a:r>
            <a:r>
              <a:rPr kumimoji="0" lang="zh-CN" altLang="zh-CN" sz="20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702030404030204" pitchFamily="34" charset="0"/>
              </a:rPr>
              <a:t>特别是，我们愿意</a:t>
            </a:r>
            <a:r>
              <a:rPr kumimoji="0" lang="zh-CN" altLang="zh-CN" sz="20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n-cs"/>
                <a:sym typeface="Calibri" panose="020F0702030404030204" pitchFamily="34" charset="0"/>
              </a:rPr>
              <a:t>为留下</a:t>
            </a:r>
            <a:r>
              <a:rPr kumimoji="0" lang="zh-CN" altLang="zh-CN" sz="20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702030404030204" pitchFamily="34" charset="0"/>
              </a:rPr>
              <a:t>一个人花多少钱？</a:t>
            </a:r>
            <a:endParaRPr kumimoji="0" lang="zh-CN" altLang="zh-CN" sz="20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132099" name="Title 1"/>
          <p:cNvSpPr>
            <a:spLocks noGrp="1"/>
          </p:cNvSpPr>
          <p:nvPr>
            <p:ph type="title"/>
          </p:nvPr>
        </p:nvSpPr>
        <p:spPr/>
        <p:txBody>
          <a:bodyPr vert="horz" wrap="square" lIns="91440" tIns="45720" rIns="91440" bIns="45720" anchor="ctr">
            <a:normAutofit fontScale="90000"/>
          </a:bodyPr>
          <a:p>
            <a:pPr eaLnBrk="1" hangingPunct="1"/>
            <a:r>
              <a:rPr lang="zh-CN" altLang="zh-CN" dirty="0"/>
              <a:t>Good For Each Employee to Understand Their Market Value</a:t>
            </a:r>
            <a:br>
              <a:rPr lang="en-US" altLang="zh-CN" dirty="0"/>
            </a:br>
            <a:r>
              <a:rPr lang="zh-CN" altLang="zh-CN" sz="3600" b="1" dirty="0">
                <a:latin typeface="微软雅黑" panose="020B0503020204020204" charset="-122"/>
                <a:ea typeface="微软雅黑" panose="020B0503020204020204" charset="-122"/>
              </a:rPr>
              <a:t>每个员工知道自己的市场价格是好事</a:t>
            </a:r>
            <a:endParaRPr lang="zh-CN" altLang="zh-CN" sz="3600" b="1" dirty="0">
              <a:latin typeface="微软雅黑" panose="020B0503020204020204" charset="-122"/>
              <a:ea typeface="微软雅黑" panose="020B0503020204020204" charset="-122"/>
            </a:endParaRPr>
          </a:p>
        </p:txBody>
      </p:sp>
      <p:sp>
        <p:nvSpPr>
          <p:cNvPr id="119812" name="Content Placeholder 2"/>
          <p:cNvSpPr>
            <a:spLocks noGrp="1" noChangeArrowheads="1"/>
          </p:cNvSpPr>
          <p:nvPr>
            <p:ph idx="1"/>
          </p:nvPr>
        </p:nvSpPr>
        <p:spPr>
          <a:xfrm>
            <a:off x="1981200" y="1831975"/>
            <a:ext cx="822960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10000"/>
          </a:bodyPr>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It’s a healthy idea, not a traitorous one, to understand what other firms would pay you, by interviewing and talking to peers at other companies</a:t>
            </a:r>
            <a:r>
              <a:rPr kumimoji="0" lang="zh-CN" altLang="zh-CN" sz="2400" b="1"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通过在其它公司的同业了解别人会花多少钱来雇佣自己，这是一个健康而非背叛的想法</a:t>
            </a:r>
            <a:endParaRPr kumimoji="0" lang="zh-CN" altLang="zh-CN" sz="2400" b="1"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Talk with your manager about what you find in terms of comp</a:t>
            </a:r>
            <a:r>
              <a:rPr kumimoji="0" lang="zh-CN" altLang="zh-CN" sz="2400" b="1"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和你的上级谈谈你在薪</a:t>
            </a:r>
            <a:r>
              <a:rPr kumimoji="0" lang="zh-CN" altLang="zh-CN" sz="2400" b="1"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酬</a:t>
            </a:r>
            <a:r>
              <a:rPr kumimoji="0" lang="zh-CN" altLang="en-US" sz="2400" b="1"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市值的发现</a:t>
            </a:r>
            <a:endParaRPr kumimoji="0" lang="en-US" altLang="zh-CN" sz="2400" b="1"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Stay mindful of company confidential information</a:t>
            </a:r>
            <a:endParaRPr kumimoji="0" lang="en-US"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endParaRPr>
          </a:p>
          <a:p>
            <a:pPr marL="457200" marR="0" lvl="1"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     </a:t>
            </a:r>
            <a:r>
              <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对</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公司的机密情报保持警觉</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133123" name="Title 1"/>
          <p:cNvSpPr>
            <a:spLocks noGrp="1"/>
          </p:cNvSpPr>
          <p:nvPr>
            <p:ph type="title"/>
          </p:nvPr>
        </p:nvSpPr>
        <p:spPr/>
        <p:txBody>
          <a:bodyPr vert="horz" wrap="square" lIns="91440" tIns="45720" rIns="91440" bIns="45720" anchor="ctr"/>
          <a:p>
            <a:pPr eaLnBrk="1" hangingPunct="1"/>
            <a:r>
              <a:rPr lang="zh-CN" altLang="zh-CN" dirty="0"/>
              <a:t>Efficiency</a:t>
            </a:r>
            <a:r>
              <a:rPr lang="zh-CN" altLang="zh-CN" b="1" dirty="0">
                <a:latin typeface="微软雅黑" panose="020B0503020204020204" charset="-122"/>
                <a:ea typeface="微软雅黑" panose="020B0503020204020204" charset="-122"/>
              </a:rPr>
              <a:t>效用</a:t>
            </a:r>
            <a:endParaRPr lang="zh-CN" altLang="zh-CN" b="1" dirty="0">
              <a:latin typeface="微软雅黑" panose="020B0503020204020204" charset="-122"/>
              <a:ea typeface="微软雅黑" panose="020B0503020204020204" charset="-122"/>
            </a:endParaRPr>
          </a:p>
        </p:txBody>
      </p:sp>
      <p:sp>
        <p:nvSpPr>
          <p:cNvPr id="120836" name="Content Placeholder 2"/>
          <p:cNvSpPr>
            <a:spLocks noGrp="1" noChangeArrowheads="1"/>
          </p:cNvSpPr>
          <p:nvPr>
            <p:ph idx="1"/>
          </p:nvPr>
        </p:nvSpPr>
        <p:spPr>
          <a:xfrm>
            <a:off x="2009775" y="1200150"/>
            <a:ext cx="8423275"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70000"/>
          </a:bodyPr>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Big salary is the </a:t>
            </a:r>
            <a:r>
              <a:rPr kumimoji="0" lang="zh-CN" altLang="zh-CN" sz="2800" b="1" i="0" u="none" strike="noStrike" kern="1200" cap="none" spc="0" normalizeH="0" baseline="0" noProof="0" dirty="0" smtClean="0">
                <a:ln>
                  <a:noFill/>
                </a:ln>
                <a:solidFill>
                  <a:srgbClr val="00B050"/>
                </a:solidFill>
                <a:effectLst/>
                <a:uLnTx/>
                <a:uFillTx/>
                <a:latin typeface="+mn-lt"/>
                <a:ea typeface="+mn-ea"/>
                <a:cs typeface="+mn-cs"/>
                <a:sym typeface="Calibri" panose="020F0702030404030204" pitchFamily="34" charset="0"/>
              </a:rPr>
              <a:t>most efficient </a:t>
            </a: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form of comp </a:t>
            </a:r>
            <a:endParaRPr kumimoji="0" lang="en-US"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en-US"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    </a:t>
            </a:r>
            <a:r>
              <a:rPr kumimoji="0" lang="zh-CN" altLang="zh-CN" sz="2400" b="1"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高薪</a:t>
            </a:r>
            <a:r>
              <a:rPr kumimoji="0" lang="zh-CN" altLang="zh-CN" sz="2400" b="1"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是</a:t>
            </a:r>
            <a:r>
              <a:rPr kumimoji="0" lang="zh-CN" altLang="zh-CN" sz="2400" b="1" i="0" u="none" strike="noStrike" kern="1200" cap="none" spc="0" normalizeH="0" baseline="0" noProof="0" dirty="0">
                <a:ln>
                  <a:noFill/>
                </a:ln>
                <a:solidFill>
                  <a:srgbClr val="00B050"/>
                </a:solidFill>
                <a:effectLst/>
                <a:uLnTx/>
                <a:uFillTx/>
                <a:latin typeface="微软雅黑" panose="020B0503020204020204" charset="-122"/>
                <a:ea typeface="微软雅黑" panose="020B0503020204020204" charset="-122"/>
                <a:cs typeface="+mn-cs"/>
                <a:sym typeface="Calibri" panose="020F0702030404030204" pitchFamily="34" charset="0"/>
              </a:rPr>
              <a:t>最有效</a:t>
            </a:r>
            <a:r>
              <a:rPr kumimoji="0" lang="zh-CN" altLang="zh-CN" sz="2400" b="1"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的薪酬形式</a:t>
            </a:r>
            <a:endParaRPr kumimoji="0" lang="zh-CN" altLang="zh-CN" sz="2400" b="1"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Most motivating for any given expense level</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在</a:t>
            </a:r>
            <a:r>
              <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任何</a:t>
            </a:r>
            <a:r>
              <a:rPr kumimoji="0" lang="zh-CN" altLang="en-US"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给定的费用中</a:t>
            </a:r>
            <a:r>
              <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高薪最具激励性</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No bonuses, no free stock options, no philanthropic match</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没有奖金，没有免费的期权，没有慈善比赛</a:t>
            </a:r>
            <a:endPar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Instead, </a:t>
            </a:r>
            <a:r>
              <a:rPr kumimoji="0" lang="zh-CN" altLang="zh-CN" sz="2400" b="1" i="0" u="none" strike="noStrike" kern="1200" cap="none" spc="0" normalizeH="0" baseline="0" noProof="0" dirty="0" smtClean="0">
                <a:ln>
                  <a:noFill/>
                </a:ln>
                <a:solidFill>
                  <a:srgbClr val="00B050"/>
                </a:solidFill>
                <a:effectLst/>
                <a:uLnTx/>
                <a:uFillTx/>
                <a:latin typeface="+mn-lt"/>
                <a:ea typeface="+mn-ea"/>
                <a:cs typeface="+mn-cs"/>
                <a:sym typeface="Calibri" panose="020F0702030404030204" pitchFamily="34" charset="0"/>
              </a:rPr>
              <a:t>put all that expense into big salaries, </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and give people freedom to spend their salaries as they think best</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相反的，把所有费用尽可能的打入高薪酬包，给予员工按照自己的意图花费薪水的自由</a:t>
            </a:r>
            <a:endPar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Health benefits: employees get $10k per year</a:t>
            </a:r>
            <a:endPar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If they choose Netflix plans that are less than $10k, they keep the difference</a:t>
            </a:r>
            <a:endPar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If they don’t need benefits from us, they keep all $10k</a:t>
            </a:r>
            <a:endPar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CEO or receptionist: everyone gets $10k for benefits</a:t>
            </a:r>
            <a:endPar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134147" name="Title 1"/>
          <p:cNvSpPr>
            <a:spLocks noGrp="1"/>
          </p:cNvSpPr>
          <p:nvPr>
            <p:ph type="title"/>
          </p:nvPr>
        </p:nvSpPr>
        <p:spPr/>
        <p:txBody>
          <a:bodyPr vert="horz" wrap="square" lIns="91440" tIns="45720" rIns="91440" bIns="45720" anchor="ctr"/>
          <a:p>
            <a:pPr eaLnBrk="1" hangingPunct="1"/>
            <a:r>
              <a:rPr lang="zh-CN" altLang="zh-CN" dirty="0"/>
              <a:t>Optional Options</a:t>
            </a:r>
            <a:r>
              <a:rPr lang="zh-CN" altLang="zh-CN" b="1" dirty="0">
                <a:latin typeface="微软雅黑" panose="020B0503020204020204" charset="-122"/>
                <a:ea typeface="微软雅黑" panose="020B0503020204020204" charset="-122"/>
              </a:rPr>
              <a:t>期权</a:t>
            </a:r>
            <a:endParaRPr lang="zh-CN" altLang="zh-CN" b="1" dirty="0">
              <a:latin typeface="微软雅黑" panose="020B0503020204020204" charset="-122"/>
              <a:ea typeface="微软雅黑" panose="020B0503020204020204" charset="-122"/>
            </a:endParaRPr>
          </a:p>
        </p:txBody>
      </p:sp>
      <p:sp>
        <p:nvSpPr>
          <p:cNvPr id="121860" name="Content Placeholder 2"/>
          <p:cNvSpPr>
            <a:spLocks noGrp="1" noChangeArrowheads="1"/>
          </p:cNvSpPr>
          <p:nvPr>
            <p:ph idx="1"/>
          </p:nvPr>
        </p:nvSpPr>
        <p:spPr>
          <a:xfrm>
            <a:off x="2232025" y="1417638"/>
            <a:ext cx="8275638"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90000"/>
          </a:bodyPr>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Employees get top of market salary, and then can request to trade salary for stock options</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员工得到人力市场上的最高工资，然后他们可以要求把工资兑换成为期权</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Some people take all cash, some people request half their comp in options</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有的人选择全拿现金，有的人要求拿一半工资兑换成期权</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 Both are OK</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两种都没问题</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This is consistent with freedom and responsibility, and lets employees decide how much risk/reward is comfortable for them</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这是对自由与责任的坚持，它让员工决定自己能承受多大程度上的风险</a:t>
            </a:r>
            <a:r>
              <a:rPr kumimoji="0" lang="en-US"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回报</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135171" name="Title 1"/>
          <p:cNvSpPr>
            <a:spLocks noGrp="1"/>
          </p:cNvSpPr>
          <p:nvPr>
            <p:ph type="title"/>
          </p:nvPr>
        </p:nvSpPr>
        <p:spPr/>
        <p:txBody>
          <a:bodyPr vert="horz" wrap="square" lIns="91440" tIns="45720" rIns="91440" bIns="45720" anchor="ctr"/>
          <a:p>
            <a:pPr eaLnBrk="1" hangingPunct="1"/>
            <a:r>
              <a:rPr lang="zh-CN" altLang="zh-CN" dirty="0"/>
              <a:t>Details on Stock Options</a:t>
            </a:r>
            <a:r>
              <a:rPr lang="zh-CN" altLang="zh-CN" b="1" dirty="0">
                <a:latin typeface="微软雅黑" panose="020B0503020204020204" charset="-122"/>
                <a:ea typeface="微软雅黑" panose="020B0503020204020204" charset="-122"/>
              </a:rPr>
              <a:t>期权细节</a:t>
            </a:r>
            <a:endParaRPr lang="zh-CN" altLang="zh-CN" b="1" dirty="0">
              <a:latin typeface="微软雅黑" panose="020B0503020204020204" charset="-122"/>
              <a:ea typeface="微软雅黑" panose="020B0503020204020204" charset="-122"/>
            </a:endParaRPr>
          </a:p>
        </p:txBody>
      </p:sp>
      <p:sp>
        <p:nvSpPr>
          <p:cNvPr id="122884" name="Content Placeholder 2"/>
          <p:cNvSpPr>
            <a:spLocks noGrp="1" noChangeArrowheads="1"/>
          </p:cNvSpPr>
          <p:nvPr>
            <p:ph idx="1"/>
          </p:nvPr>
        </p:nvSpPr>
        <p:spPr>
          <a:xfrm>
            <a:off x="2084388" y="1274763"/>
            <a:ext cx="822960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20000"/>
          </a:bodyPr>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The options are </a:t>
            </a:r>
            <a:r>
              <a:rPr kumimoji="0" lang="zh-CN" altLang="zh-CN" sz="2000" b="0" i="1"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fully vested </a:t>
            </a:r>
            <a:r>
              <a:rPr kumimoji="0" lang="zh-CN" altLang="zh-CN" sz="20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and are 10-years-to-exercise options, independent of how long one stays at Netflix</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期权分</a:t>
            </a:r>
            <a:r>
              <a:rPr kumimoji="0" lang="en-US"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10</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年行使，而且一经发放即为员工完全持有，随时可以转手，无论这个员工在</a:t>
            </a:r>
            <a:r>
              <a:rPr kumimoji="0" lang="en-US"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Netflix</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工作了多长时间</a:t>
            </a:r>
            <a:endPar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These fully vested options are granted monthly at the then current stock price, so employees get price averaging on their exercise price</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这些员工完全持有的期权依照当时的市场股票价格按月发放，因此员工按照行使期权的平均价格获利</a:t>
            </a:r>
            <a:endPar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These options cost employees less than half of what such options would cost in the open market, and are from pre-tax salary, so are a great deal</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期权按照不到市场股价一半的价格买给员工，而且是用税前工资购买，因此是个对员工有利的交易</a:t>
            </a:r>
            <a:endParaRPr kumimoji="0" lang="en-US"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Employees can change their option request annually</a:t>
            </a:r>
            <a:r>
              <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员工每年都可以要求改变期权数额</a:t>
            </a:r>
            <a:endParaRPr kumimoji="0" lang="zh-CN" altLang="zh-CN" sz="20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Options become valuable </a:t>
            </a:r>
            <a:r>
              <a:rPr kumimoji="0" lang="zh-CN" altLang="zh-CN" sz="2000" b="0" i="1"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only if Netflix stock climbs</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唯有</a:t>
            </a:r>
            <a:r>
              <a:rPr kumimoji="0" lang="en-US"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Netflix</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股价上扬，期权才具有价值</a:t>
            </a:r>
            <a:endParaRPr kumimoji="0" lang="zh-CN" altLang="zh-CN" sz="2000" b="0" i="1"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136195" name="Title 1"/>
          <p:cNvSpPr>
            <a:spLocks noGrp="1"/>
          </p:cNvSpPr>
          <p:nvPr>
            <p:ph type="title"/>
          </p:nvPr>
        </p:nvSpPr>
        <p:spPr>
          <a:xfrm>
            <a:off x="1976438" y="234950"/>
            <a:ext cx="8229600" cy="1143000"/>
          </a:xfrm>
        </p:spPr>
        <p:txBody>
          <a:bodyPr vert="horz" wrap="square" lIns="91440" tIns="45720" rIns="91440" bIns="45720" anchor="ctr">
            <a:normAutofit fontScale="90000"/>
          </a:bodyPr>
          <a:p>
            <a:pPr eaLnBrk="1" hangingPunct="1"/>
            <a:r>
              <a:rPr lang="zh-CN" altLang="zh-CN" dirty="0"/>
              <a:t>No Vesting or Deferred Comp</a:t>
            </a:r>
            <a:br>
              <a:rPr lang="en-US" altLang="zh-CN" dirty="0"/>
            </a:br>
            <a:r>
              <a:rPr lang="zh-CN" altLang="zh-CN" b="1" dirty="0">
                <a:latin typeface="微软雅黑" panose="020B0503020204020204" charset="-122"/>
                <a:ea typeface="微软雅黑" panose="020B0503020204020204" charset="-122"/>
              </a:rPr>
              <a:t>没有期权工资或者延期工资</a:t>
            </a:r>
            <a:endParaRPr lang="zh-CN" altLang="zh-CN" b="1" dirty="0">
              <a:latin typeface="微软雅黑" panose="020B0503020204020204" charset="-122"/>
              <a:ea typeface="微软雅黑" panose="020B0503020204020204" charset="-122"/>
            </a:endParaRPr>
          </a:p>
        </p:txBody>
      </p:sp>
      <p:sp>
        <p:nvSpPr>
          <p:cNvPr id="123908" name="Content Placeholder 2"/>
          <p:cNvSpPr>
            <a:spLocks noGrp="1" noChangeArrowheads="1"/>
          </p:cNvSpPr>
          <p:nvPr>
            <p:ph idx="1"/>
          </p:nvPr>
        </p:nvSpPr>
        <p:spPr>
          <a:xfrm>
            <a:off x="1981200" y="1600200"/>
            <a:ext cx="8423275"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10000"/>
          </a:bodyPr>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We don’t want managers to “own” their people with vesting – all comp is fully vested</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我们不希望管理者通过扣发工资的方式控制员工，所有薪酬足额下发</a:t>
            </a:r>
            <a:endPar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We want managers to be responsible for creating a great place to work, and paying at the top of market</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我们要求管理者负责建立</a:t>
            </a:r>
            <a:r>
              <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起</a:t>
            </a:r>
            <a:r>
              <a:rPr kumimoji="0" lang="zh-CN" altLang="en-US"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最好</a:t>
            </a:r>
            <a:r>
              <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的</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工作环境，支付市场最高工资</a:t>
            </a:r>
            <a:endPar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Employees are free to leave us anytime, without penalty, but nearly everyone stays</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员工可以在任何时候辞职，无需缴纳罚金，但这么做了之后几乎所有人都留了下来</a:t>
            </a:r>
            <a:endPar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Employees stay because they are passionate about their work, and well paid, not because of a deferred compensation system</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员工留下来的原因是他们对工作有热情，薪酬丰厚，而不是因为有一个延期发放工资的系统</a:t>
            </a:r>
            <a:endPar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137219" name="Title 1"/>
          <p:cNvSpPr>
            <a:spLocks noGrp="1"/>
          </p:cNvSpPr>
          <p:nvPr>
            <p:ph type="title"/>
          </p:nvPr>
        </p:nvSpPr>
        <p:spPr/>
        <p:txBody>
          <a:bodyPr vert="horz" wrap="square" lIns="91440" tIns="45720" rIns="91440" bIns="45720" anchor="ctr">
            <a:normAutofit fontScale="90000"/>
          </a:bodyPr>
          <a:p>
            <a:pPr eaLnBrk="1" hangingPunct="1"/>
            <a:r>
              <a:rPr lang="zh-CN" altLang="zh-CN" dirty="0"/>
              <a:t>No Ranking Against Other Employees</a:t>
            </a:r>
            <a:r>
              <a:rPr lang="zh-CN" altLang="zh-CN" sz="4000" b="1" dirty="0">
                <a:latin typeface="微软雅黑" panose="020B0503020204020204" charset="-122"/>
                <a:ea typeface="微软雅黑" panose="020B0503020204020204" charset="-122"/>
              </a:rPr>
              <a:t>不要用等级刺激员工</a:t>
            </a:r>
            <a:endParaRPr lang="zh-CN" altLang="zh-CN" sz="4000" b="1" dirty="0">
              <a:latin typeface="微软雅黑" panose="020B0503020204020204" charset="-122"/>
              <a:ea typeface="微软雅黑" panose="020B0503020204020204" charset="-122"/>
            </a:endParaRPr>
          </a:p>
        </p:txBody>
      </p:sp>
      <p:sp>
        <p:nvSpPr>
          <p:cNvPr id="124932" name="Content Placeholder 2"/>
          <p:cNvSpPr>
            <a:spLocks noGrp="1" noChangeArrowheads="1"/>
          </p:cNvSpPr>
          <p:nvPr>
            <p:ph idx="1"/>
          </p:nvPr>
        </p:nvSpPr>
        <p:spPr>
          <a:xfrm>
            <a:off x="1990725" y="1624013"/>
            <a:ext cx="822960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10000"/>
          </a:bodyPr>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We avoid “top 30%” and “bottom 10%” rankings amongst employees</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我们避免用“最好的</a:t>
            </a:r>
            <a:r>
              <a:rPr kumimoji="0" lang="en-US"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30%</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”或者“最差的</a:t>
            </a:r>
            <a:r>
              <a:rPr kumimoji="0" lang="en-US"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10%</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”这样的等级来刺激员工</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We don’t want employees to feel competitive </a:t>
            </a:r>
            <a:r>
              <a:rPr kumimoji="0" lang="zh-CN" altLang="zh-CN" sz="2800" b="0" i="1"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with each other</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我们不希望员工感觉到彼此之间是竞争关系</a:t>
            </a:r>
            <a:endParaRPr kumimoji="0" lang="zh-CN" altLang="zh-CN" sz="2400" b="0" i="1"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We want all of our employees to be “top 10%” relative to the pool of global candidates</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我们希望员工是所有应聘者中的“最好的</a:t>
            </a:r>
            <a:r>
              <a:rPr kumimoji="0" lang="en-US"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10%</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8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We want employees to help each other, and they do</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我们希望员工彼此帮助，而他们也的确做到了</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5123" name="Title 1"/>
          <p:cNvSpPr>
            <a:spLocks noGrp="1" noChangeArrowheads="1"/>
          </p:cNvSpPr>
          <p:nvPr>
            <p:ph type="title" idx="4294967295"/>
          </p:nvPr>
        </p:nvSpPr>
        <p:spPr>
          <a:xfrm>
            <a:off x="1935163" y="274638"/>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Seven Aspects of our Culture</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文化的</a:t>
            </a:r>
            <a:r>
              <a:rPr kumimoji="0" lang="en-US"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7</a:t>
            </a:r>
            <a:r>
              <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个方面</a:t>
            </a:r>
            <a:endPar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5124" name="Content Placeholder 2"/>
          <p:cNvSpPr>
            <a:spLocks noGrp="1" noChangeArrowheads="1"/>
          </p:cNvSpPr>
          <p:nvPr>
            <p:ph idx="1"/>
          </p:nvPr>
        </p:nvSpPr>
        <p:spPr>
          <a:xfrm>
            <a:off x="1489075" y="1600200"/>
            <a:ext cx="914400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Values are what we Value</a:t>
            </a:r>
            <a:r>
              <a:rPr kumimoji="0" lang="zh-CN" altLang="en-US"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（价值观来自于我们推崇和珍视的价值）</a:t>
            </a:r>
            <a:endParaRPr kumimoji="0" lang="en-US"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High Performance </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（追求</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高</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绩效）</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Freedom &amp; Responsibility</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（自由和责任）</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Context, not Control</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（情景管理而非控制）</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Highly Aligned, Loosely Coupled</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（认同</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一致</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松</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散</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耦合</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Pay Top of Market</a:t>
            </a:r>
            <a:r>
              <a:rPr kumimoji="0" lang="zh-CN" altLang="en-US"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支付市场最高工资</a:t>
            </a:r>
            <a:r>
              <a:rPr kumimoji="0" lang="zh-CN" altLang="en-US"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Promotions &amp; Development </a:t>
            </a:r>
            <a:r>
              <a:rPr kumimoji="0" lang="zh-CN" altLang="en-US" sz="32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（晋升和成长）</a:t>
            </a:r>
            <a:endParaRPr kumimoji="0" lang="zh-CN" altLang="zh-CN" sz="32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139267" name="Title 4"/>
          <p:cNvSpPr>
            <a:spLocks noGrp="1"/>
          </p:cNvSpPr>
          <p:nvPr>
            <p:ph type="ctrTitle"/>
          </p:nvPr>
        </p:nvSpPr>
        <p:spPr>
          <a:xfrm>
            <a:off x="2209800" y="1300163"/>
            <a:ext cx="7772400" cy="1470025"/>
          </a:xfrm>
        </p:spPr>
        <p:txBody>
          <a:bodyPr vert="horz" wrap="square" lIns="91440" tIns="45720" rIns="91440" bIns="45720" anchor="ctr">
            <a:normAutofit fontScale="90000"/>
          </a:bodyPr>
          <a:p>
            <a:pPr eaLnBrk="1" hangingPunct="1"/>
            <a:r>
              <a:rPr lang="zh-CN" altLang="zh-CN" sz="4000" dirty="0"/>
              <a:t>In some time periods, in some groups, there will be lots of opportunity and growth at Netflix</a:t>
            </a:r>
            <a:br>
              <a:rPr lang="en-US" altLang="zh-CN" sz="4000" dirty="0"/>
            </a:br>
            <a:r>
              <a:rPr lang="zh-CN" altLang="zh-CN" sz="3600" b="1" dirty="0">
                <a:latin typeface="微软雅黑" panose="020B0503020204020204" charset="-122"/>
                <a:ea typeface="微软雅黑" panose="020B0503020204020204" charset="-122"/>
              </a:rPr>
              <a:t>在某些时期，在某些团队内，</a:t>
            </a:r>
            <a:r>
              <a:rPr lang="zh-CN" altLang="en-US" sz="3600" b="1" dirty="0">
                <a:latin typeface="微软雅黑" panose="020B0503020204020204" charset="-122"/>
                <a:ea typeface="微软雅黑" panose="020B0503020204020204" charset="-122"/>
              </a:rPr>
              <a:t>公司</a:t>
            </a:r>
            <a:r>
              <a:rPr lang="zh-CN" altLang="zh-CN" sz="3600" b="1" dirty="0">
                <a:latin typeface="微软雅黑" panose="020B0503020204020204" charset="-122"/>
                <a:ea typeface="微软雅黑" panose="020B0503020204020204" charset="-122"/>
              </a:rPr>
              <a:t>的确存在大量的机会和发展空间</a:t>
            </a:r>
            <a:endParaRPr lang="zh-CN" altLang="zh-CN" sz="3600" b="1" dirty="0">
              <a:latin typeface="微软雅黑" panose="020B0503020204020204" charset="-122"/>
              <a:ea typeface="微软雅黑" panose="020B0503020204020204" charset="-122"/>
            </a:endParaRPr>
          </a:p>
        </p:txBody>
      </p:sp>
      <p:sp>
        <p:nvSpPr>
          <p:cNvPr id="126980" name="Subtitle 5"/>
          <p:cNvSpPr>
            <a:spLocks noGrp="1" noChangeArrowheads="1"/>
          </p:cNvSpPr>
          <p:nvPr>
            <p:ph type="subTitle" idx="1"/>
          </p:nvPr>
        </p:nvSpPr>
        <p:spPr>
          <a:xfrm>
            <a:off x="2895600" y="3886200"/>
            <a:ext cx="6400800" cy="17526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20000"/>
          </a:bodyPr>
          <a:lstStyle/>
          <a:p>
            <a:pPr marL="0" marR="0" lvl="0" indent="0" algn="ctr"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zh-CN" sz="3200" b="0" i="0" u="none" strike="noStrike" kern="1200" cap="none" spc="0" normalizeH="0" baseline="0" noProof="0" dirty="0" smtClean="0">
                <a:ln>
                  <a:noFill/>
                </a:ln>
                <a:solidFill>
                  <a:srgbClr val="898989"/>
                </a:solidFill>
                <a:effectLst/>
                <a:uLnTx/>
                <a:uFillTx/>
                <a:latin typeface="+mn-lt"/>
                <a:ea typeface="+mn-ea"/>
                <a:cs typeface="+mn-cs"/>
                <a:sym typeface="Calibri" panose="020F0702030404030204" pitchFamily="34" charset="0"/>
              </a:rPr>
              <a:t>Some people, through both luck and talent, will have extraordinary career growth</a:t>
            </a:r>
            <a:r>
              <a:rPr kumimoji="0" lang="zh-CN" altLang="zh-CN" sz="28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有些既有运气又有能力的人，会获得异乎寻常的职业生涯发展</a:t>
            </a:r>
            <a:endParaRPr kumimoji="0" lang="zh-CN" altLang="zh-CN" sz="32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140291" name="Title 1"/>
          <p:cNvSpPr>
            <a:spLocks noGrp="1"/>
          </p:cNvSpPr>
          <p:nvPr>
            <p:ph type="title"/>
          </p:nvPr>
        </p:nvSpPr>
        <p:spPr/>
        <p:txBody>
          <a:bodyPr vert="horz" wrap="square" lIns="91440" tIns="45720" rIns="91440" bIns="45720" anchor="ctr">
            <a:normAutofit fontScale="90000"/>
          </a:bodyPr>
          <a:p>
            <a:pPr eaLnBrk="1" hangingPunct="1"/>
            <a:r>
              <a:rPr lang="zh-CN" altLang="zh-CN" dirty="0"/>
              <a:t>Baseball Analogy: Minors to Majors</a:t>
            </a:r>
            <a:r>
              <a:rPr lang="zh-CN" altLang="zh-CN" sz="4000" b="1" dirty="0">
                <a:latin typeface="微软雅黑" panose="020B0503020204020204" charset="-122"/>
                <a:ea typeface="微软雅黑" panose="020B0503020204020204" charset="-122"/>
              </a:rPr>
              <a:t>篮球类比：小联盟和大联盟</a:t>
            </a:r>
            <a:endParaRPr lang="zh-CN" altLang="zh-CN" sz="4000" b="1" dirty="0">
              <a:latin typeface="微软雅黑" panose="020B0503020204020204" charset="-122"/>
              <a:ea typeface="微软雅黑" panose="020B0503020204020204" charset="-122"/>
            </a:endParaRPr>
          </a:p>
        </p:txBody>
      </p:sp>
      <p:sp>
        <p:nvSpPr>
          <p:cNvPr id="128004" name="Content Placeholder 2"/>
          <p:cNvSpPr>
            <a:spLocks noGrp="1" noChangeArrowheads="1"/>
          </p:cNvSpPr>
          <p:nvPr>
            <p:ph idx="1"/>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Very talented people usually get to move up, but only true for the very talented</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非常有才华的人经常得到晋升，</a:t>
            </a:r>
            <a:r>
              <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但仅仅</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是对那些真有才华的人来说是这样</a:t>
            </a:r>
            <a:endPar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Some luck in terms of what positions open up and what the competition is</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有些运气是依仗有什么位置空缺，或者</a:t>
            </a:r>
            <a:r>
              <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面对</a:t>
            </a:r>
            <a:r>
              <a:rPr kumimoji="0" lang="zh-CN" altLang="en-US"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某种</a:t>
            </a:r>
            <a:r>
              <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竞争</a:t>
            </a:r>
            <a:endPar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Some people move to other teams to get the opportunity they want</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有些人</a:t>
            </a:r>
            <a:r>
              <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转</a:t>
            </a:r>
            <a:r>
              <a:rPr kumimoji="0" lang="zh-CN" altLang="en-US"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岗</a:t>
            </a:r>
            <a:r>
              <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到</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其他团队获得了他们所需要的机会</a:t>
            </a:r>
            <a:endPar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Great teams keep their best talent</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伟大的团队保留住他们最好的人才</a:t>
            </a:r>
            <a:endPar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Some minor league players keep playing even though they don’t move up because they love the game</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有些小联盟的球员即便没有得到升迁也继续打球，原因是他们热爱这个游戏</a:t>
            </a:r>
            <a:endPar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自上而下树立坦诚的榜样</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19888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在团队会议上做</a:t>
            </a:r>
            <a:r>
              <a:rPr lang="en-US" altLang="zh-CN" sz="2000" dirty="0">
                <a:solidFill>
                  <a:schemeClr val="tx1">
                    <a:lumMod val="50000"/>
                    <a:lumOff val="50000"/>
                  </a:schemeClr>
                </a:solidFill>
                <a:sym typeface="+mn-ea"/>
              </a:rPr>
              <a:t>“</a:t>
            </a:r>
            <a:r>
              <a:rPr lang="zh-CN" altLang="en-US" sz="2000" dirty="0">
                <a:solidFill>
                  <a:schemeClr val="tx1">
                    <a:lumMod val="50000"/>
                    <a:lumOff val="50000"/>
                  </a:schemeClr>
                </a:solidFill>
                <a:sym typeface="+mn-ea"/>
              </a:rPr>
              <a:t>开始、停止、继续</a:t>
            </a:r>
            <a:r>
              <a:rPr lang="en-US" altLang="zh-CN" sz="2000" dirty="0">
                <a:solidFill>
                  <a:schemeClr val="tx1">
                    <a:lumMod val="50000"/>
                    <a:lumOff val="50000"/>
                  </a:schemeClr>
                </a:solidFill>
                <a:sym typeface="+mn-ea"/>
              </a:rPr>
              <a:t>”</a:t>
            </a:r>
            <a:r>
              <a:rPr lang="zh-CN" altLang="en-US" sz="2000" dirty="0">
                <a:solidFill>
                  <a:schemeClr val="tx1">
                    <a:lumMod val="50000"/>
                    <a:lumOff val="50000"/>
                  </a:schemeClr>
                </a:solidFill>
                <a:sym typeface="+mn-ea"/>
              </a:rPr>
              <a:t>练习</a:t>
            </a:r>
            <a:r>
              <a:rPr lang="en-US" altLang="zh-CN" sz="2000" dirty="0">
                <a:solidFill>
                  <a:schemeClr val="tx1">
                    <a:lumMod val="50000"/>
                    <a:lumOff val="50000"/>
                  </a:schemeClr>
                </a:solidFill>
                <a:sym typeface="+mn-ea"/>
              </a:rPr>
              <a:t>——</a:t>
            </a:r>
            <a:r>
              <a:rPr lang="zh-CN" altLang="en-US" sz="2000" dirty="0">
                <a:solidFill>
                  <a:schemeClr val="tx1">
                    <a:lumMod val="50000"/>
                    <a:lumOff val="50000"/>
                  </a:schemeClr>
                </a:solidFill>
                <a:sym typeface="+mn-ea"/>
              </a:rPr>
              <a:t>每个人都要告诉一名同事一件他应该开始做的事，一件他应该停止做的事，一件他做得非常好，应该继续保持的事；</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禁止在背后议论别人，或是在同事面前抱怨其他同事，除非所抱怨的事涉及伦理道德。</a:t>
            </a:r>
            <a:endParaRPr lang="zh-CN" altLang="en-US" sz="20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制定一个标准，开始自上而下练习</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141315" name="Title 4"/>
          <p:cNvSpPr>
            <a:spLocks noGrp="1"/>
          </p:cNvSpPr>
          <p:nvPr>
            <p:ph type="title"/>
          </p:nvPr>
        </p:nvSpPr>
        <p:spPr/>
        <p:txBody>
          <a:bodyPr vert="horz" wrap="square" lIns="91440" tIns="45720" rIns="91440" bIns="45720" anchor="ctr">
            <a:normAutofit fontScale="90000"/>
          </a:bodyPr>
          <a:p>
            <a:pPr eaLnBrk="1" hangingPunct="1"/>
            <a:r>
              <a:rPr lang="zh-CN" altLang="zh-CN" dirty="0"/>
              <a:t>Netflix Doesn’t Have to Be for Life</a:t>
            </a:r>
            <a:r>
              <a:rPr lang="zh-CN" altLang="zh-CN" b="1" dirty="0">
                <a:latin typeface="微软雅黑" panose="020B0503020204020204" charset="-122"/>
                <a:ea typeface="微软雅黑" panose="020B0503020204020204" charset="-122"/>
              </a:rPr>
              <a:t>不必在</a:t>
            </a:r>
            <a:r>
              <a:rPr lang="en-US" altLang="zh-CN" b="1" dirty="0">
                <a:latin typeface="微软雅黑" panose="020B0503020204020204" charset="-122"/>
                <a:ea typeface="微软雅黑" panose="020B0503020204020204" charset="-122"/>
              </a:rPr>
              <a:t>Netflix</a:t>
            </a:r>
            <a:r>
              <a:rPr lang="zh-CN" altLang="zh-CN" b="1" dirty="0">
                <a:latin typeface="微软雅黑" panose="020B0503020204020204" charset="-122"/>
                <a:ea typeface="微软雅黑" panose="020B0503020204020204" charset="-122"/>
              </a:rPr>
              <a:t>呆一辈子</a:t>
            </a:r>
            <a:endParaRPr lang="zh-CN" altLang="zh-CN" b="1" dirty="0">
              <a:latin typeface="微软雅黑" panose="020B0503020204020204" charset="-122"/>
              <a:ea typeface="微软雅黑" panose="020B0503020204020204" charset="-122"/>
            </a:endParaRPr>
          </a:p>
        </p:txBody>
      </p:sp>
      <p:sp>
        <p:nvSpPr>
          <p:cNvPr id="129028" name="Content Placeholder 5"/>
          <p:cNvSpPr>
            <a:spLocks noGrp="1" noChangeArrowheads="1"/>
          </p:cNvSpPr>
          <p:nvPr>
            <p:ph idx="1"/>
          </p:nvPr>
        </p:nvSpPr>
        <p:spPr>
          <a:xfrm>
            <a:off x="1981200" y="1600200"/>
            <a:ext cx="8423275"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In some times, in some groups, there may not be enough growth opportunity for everyone</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在某些时候，某些团队，也许没有足够多的成长机会给每个人</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In which case we should celebrate someone leaving Netflix for a bigger job that we didn’t have available to offer them</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在这种情况下，</a:t>
            </a:r>
            <a:r>
              <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我们</a:t>
            </a:r>
            <a:r>
              <a:rPr kumimoji="0" lang="zh-CN" altLang="en-US"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应</a:t>
            </a:r>
            <a:r>
              <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该</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为某些人离开</a:t>
            </a:r>
            <a:r>
              <a:rPr kumimoji="0" lang="en-US"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Netflix</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得到更好的工作而庆祝，因为我们并没有合适机会可以给他</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If that is what the person prefers</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如果这是那个人所希望的话</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142339" name="Title 1"/>
          <p:cNvSpPr>
            <a:spLocks noGrp="1"/>
          </p:cNvSpPr>
          <p:nvPr>
            <p:ph type="title"/>
          </p:nvPr>
        </p:nvSpPr>
        <p:spPr/>
        <p:txBody>
          <a:bodyPr vert="horz" wrap="square" lIns="91440" tIns="45720" rIns="91440" bIns="45720" anchor="ctr">
            <a:normAutofit fontScale="90000"/>
          </a:bodyPr>
          <a:p>
            <a:pPr eaLnBrk="1" hangingPunct="1"/>
            <a:r>
              <a:rPr lang="zh-CN" altLang="zh-CN" dirty="0"/>
              <a:t>Two Necessary Conditions </a:t>
            </a:r>
            <a:br>
              <a:rPr lang="zh-CN" altLang="zh-CN" dirty="0"/>
            </a:br>
            <a:r>
              <a:rPr lang="zh-CN" altLang="zh-CN" dirty="0"/>
              <a:t>for Promotion</a:t>
            </a:r>
            <a:r>
              <a:rPr lang="zh-CN" altLang="zh-CN" sz="4000" b="1" dirty="0">
                <a:latin typeface="微软雅黑" panose="020B0503020204020204" charset="-122"/>
                <a:ea typeface="微软雅黑" panose="020B0503020204020204" charset="-122"/>
              </a:rPr>
              <a:t>两种升职的必要条件</a:t>
            </a:r>
            <a:endParaRPr lang="zh-CN" altLang="zh-CN" sz="4000" b="1" dirty="0">
              <a:latin typeface="微软雅黑" panose="020B0503020204020204" charset="-122"/>
              <a:ea typeface="微软雅黑" panose="020B0503020204020204" charset="-122"/>
            </a:endParaRPr>
          </a:p>
        </p:txBody>
      </p:sp>
      <p:sp>
        <p:nvSpPr>
          <p:cNvPr id="130052" name="Content Placeholder 2"/>
          <p:cNvSpPr>
            <a:spLocks noGrp="1" noChangeArrowheads="1"/>
          </p:cNvSpPr>
          <p:nvPr>
            <p:ph idx="1"/>
          </p:nvPr>
        </p:nvSpPr>
        <p:spPr>
          <a:xfrm>
            <a:off x="1981200" y="1497013"/>
            <a:ext cx="822960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20000"/>
          </a:bodyPr>
          <a:lstStyle/>
          <a:p>
            <a:pPr marL="514350" marR="0" lvl="0" indent="-514350" algn="l" defTabSz="0" rtl="0" eaLnBrk="1" fontAlgn="base" latinLnBrk="0" hangingPunct="1">
              <a:lnSpc>
                <a:spcPct val="100000"/>
              </a:lnSpc>
              <a:spcBef>
                <a:spcPct val="20000"/>
              </a:spcBef>
              <a:spcAft>
                <a:spcPct val="0"/>
              </a:spcAft>
              <a:buClrTx/>
              <a:buSzTx/>
              <a:buFont typeface="Calibri" panose="020F0702030404030204" pitchFamily="34" charset="0"/>
              <a:buAutoNum type="arabicPeriod"/>
              <a:defRPr/>
            </a:pPr>
            <a:r>
              <a:rPr kumimoji="0" lang="zh-CN" altLang="zh-CN" sz="2800" b="0" i="0" u="none" strike="noStrike" kern="1200" cap="none" spc="0" normalizeH="0" baseline="0" noProof="0" dirty="0" smtClean="0">
                <a:ln>
                  <a:noFill/>
                </a:ln>
                <a:solidFill>
                  <a:srgbClr val="00B050"/>
                </a:solidFill>
                <a:effectLst/>
                <a:uLnTx/>
                <a:uFillTx/>
                <a:latin typeface="+mn-lt"/>
                <a:ea typeface="+mn-ea"/>
                <a:cs typeface="+mn-cs"/>
                <a:sym typeface="Calibri" panose="020F0702030404030204" pitchFamily="34" charset="0"/>
              </a:rPr>
              <a:t>Job has to be big enough</a:t>
            </a:r>
            <a:r>
              <a:rPr kumimoji="0" lang="zh-CN" altLang="zh-CN" sz="2400" b="1"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工作必须足够重要</a:t>
            </a:r>
            <a:endParaRPr kumimoji="0" lang="zh-CN" altLang="zh-CN" sz="2800" b="1"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We might have an incredible manager of something, but we don’t need a director of it because job isn’t big enough</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我们也许在某些事情上拥有非常棒的经理，但是如果这个工作不足够重要的话，我们不会在其上安排一个总监</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1143000" marR="0" lvl="2" indent="-2286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If the incredible manager left, we would replace with a manager, not with a director</a:t>
            </a:r>
            <a:r>
              <a:rPr kumimoji="0" lang="zh-CN" altLang="en-US" sz="16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如</a:t>
            </a:r>
            <a:r>
              <a:rPr kumimoji="0" lang="zh-CN" altLang="zh-CN" sz="16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果</a:t>
            </a:r>
            <a:r>
              <a:rPr kumimoji="0" lang="zh-CN" altLang="zh-CN" sz="16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这个非常棒的经理离开了，我们会安排一个新的经理，而不是一个总监</a:t>
            </a:r>
            <a:endParaRPr kumimoji="0" lang="zh-CN" altLang="zh-CN" sz="16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514350" marR="0" lvl="0" indent="-514350" algn="l" defTabSz="0" rtl="0" eaLnBrk="1" fontAlgn="base" latinLnBrk="0" hangingPunct="1">
              <a:lnSpc>
                <a:spcPct val="100000"/>
              </a:lnSpc>
              <a:spcBef>
                <a:spcPct val="20000"/>
              </a:spcBef>
              <a:spcAft>
                <a:spcPct val="0"/>
              </a:spcAft>
              <a:buClrTx/>
              <a:buSzTx/>
              <a:buFont typeface="Calibri" panose="020F0702030404030204" pitchFamily="34" charset="0"/>
              <a:buAutoNum type="arabicPeriod"/>
              <a:defRPr/>
            </a:pPr>
            <a:r>
              <a:rPr kumimoji="0" lang="zh-CN" altLang="zh-CN" sz="2800" b="0" i="0" u="none" strike="noStrike" kern="1200" cap="none" spc="0" normalizeH="0" baseline="0" noProof="0" dirty="0" smtClean="0">
                <a:ln>
                  <a:noFill/>
                </a:ln>
                <a:solidFill>
                  <a:srgbClr val="00B050"/>
                </a:solidFill>
                <a:effectLst/>
                <a:uLnTx/>
                <a:uFillTx/>
                <a:latin typeface="+mn-lt"/>
                <a:ea typeface="+mn-ea"/>
                <a:cs typeface="+mn-cs"/>
                <a:sym typeface="Calibri" panose="020F0702030404030204" pitchFamily="34" charset="0"/>
              </a:rPr>
              <a:t>Person has to be a superstar in current role</a:t>
            </a:r>
            <a:r>
              <a:rPr kumimoji="0" lang="zh-CN" altLang="zh-CN" sz="2400" b="1"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这个人必须在现有的岗位上是个超级明星</a:t>
            </a:r>
            <a:endParaRPr kumimoji="0" lang="zh-CN" altLang="zh-CN" sz="2400" b="1"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Could get the next level job here if applying from outside and we knew their talents well</a:t>
            </a:r>
            <a:r>
              <a:rPr kumimoji="0" lang="zh-CN" altLang="zh-CN" sz="20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如果我们从外面雇佣一个同样有才干的人进来，这个人能胜任高一个层次的工作</a:t>
            </a:r>
            <a:endParaRPr kumimoji="0" lang="zh-CN" altLang="zh-CN" sz="2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Could get the next level job at peer firm that knew their talents well</a:t>
            </a:r>
            <a:r>
              <a:rPr kumimoji="0" lang="zh-CN" altLang="en-US" sz="18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如</a:t>
            </a:r>
            <a:r>
              <a:rPr kumimoji="0" lang="zh-CN" altLang="zh-CN" sz="18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果</a:t>
            </a:r>
            <a:r>
              <a:rPr kumimoji="0" lang="zh-CN" altLang="zh-CN" sz="18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同业公司知道他的才干，他可以在那里得到更高层次的工作机会</a:t>
            </a:r>
            <a:endParaRPr kumimoji="0" lang="zh-CN" altLang="zh-CN" sz="18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143363" name="Title 1"/>
          <p:cNvSpPr>
            <a:spLocks noGrp="1"/>
          </p:cNvSpPr>
          <p:nvPr>
            <p:ph type="title"/>
          </p:nvPr>
        </p:nvSpPr>
        <p:spPr/>
        <p:txBody>
          <a:bodyPr vert="horz" wrap="square" lIns="91440" tIns="45720" rIns="91440" bIns="45720" anchor="ctr"/>
          <a:p>
            <a:pPr eaLnBrk="1" hangingPunct="1"/>
            <a:r>
              <a:rPr lang="zh-CN" altLang="zh-CN" dirty="0"/>
              <a:t>Timing</a:t>
            </a:r>
            <a:r>
              <a:rPr lang="zh-CN" altLang="zh-CN" b="1" dirty="0">
                <a:latin typeface="微软雅黑" panose="020B0503020204020204" charset="-122"/>
                <a:ea typeface="微软雅黑" panose="020B0503020204020204" charset="-122"/>
              </a:rPr>
              <a:t>时机</a:t>
            </a:r>
            <a:endParaRPr lang="zh-CN" altLang="zh-CN" b="1" dirty="0">
              <a:latin typeface="微软雅黑" panose="020B0503020204020204" charset="-122"/>
              <a:ea typeface="微软雅黑" panose="020B0503020204020204" charset="-122"/>
            </a:endParaRPr>
          </a:p>
        </p:txBody>
      </p:sp>
      <p:sp>
        <p:nvSpPr>
          <p:cNvPr id="131076" name="Content Placeholder 2"/>
          <p:cNvSpPr>
            <a:spLocks noGrp="1" noChangeArrowheads="1"/>
          </p:cNvSpPr>
          <p:nvPr>
            <p:ph idx="1"/>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If a manager would promote to prevent an employee from leaving, the manager should promote now instead of waiting</a:t>
            </a:r>
            <a:r>
              <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如果</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一个管理者可以通过升职来阻止一个员工的离去，那么这个管理者应该现在就给这个员工升职而不是等待</a:t>
            </a:r>
            <a:endParaRPr kumimoji="0" lang="zh-CN" altLang="zh-CN" sz="32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Both tests still have to be passed</a:t>
            </a:r>
            <a:r>
              <a:rPr kumimoji="0" lang="zh-CN" altLang="zh-CN" sz="28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以下两个测试必须得到通过</a:t>
            </a:r>
            <a:endParaRPr kumimoji="0" lang="zh-CN" altLang="zh-CN" sz="28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971550" marR="0" lvl="1" indent="-514350" algn="l" defTabSz="0" rtl="0" eaLnBrk="1" fontAlgn="base" latinLnBrk="0" hangingPunct="1">
              <a:lnSpc>
                <a:spcPct val="100000"/>
              </a:lnSpc>
              <a:spcBef>
                <a:spcPct val="20000"/>
              </a:spcBef>
              <a:spcAft>
                <a:spcPct val="0"/>
              </a:spcAft>
              <a:buClrTx/>
              <a:buSzTx/>
              <a:buFont typeface="Calibri" panose="020F0702030404030204" pitchFamily="34" charset="0"/>
              <a:buAutoNum type="arabicPeriod"/>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Job big enough</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工作足够重要</a:t>
            </a:r>
            <a:endParaRPr kumimoji="0" lang="zh-CN" altLang="zh-CN" sz="28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971550" marR="0" lvl="1" indent="-514350" algn="l" defTabSz="0" rtl="0" eaLnBrk="1" fontAlgn="base" latinLnBrk="0" hangingPunct="1">
              <a:lnSpc>
                <a:spcPct val="100000"/>
              </a:lnSpc>
              <a:spcBef>
                <a:spcPct val="20000"/>
              </a:spcBef>
              <a:spcAft>
                <a:spcPct val="0"/>
              </a:spcAft>
              <a:buClrTx/>
              <a:buSzTx/>
              <a:buFont typeface="Calibri" panose="020F0702030404030204" pitchFamily="34" charset="0"/>
              <a:buAutoNum type="arabicPeriod"/>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Superstar in current role</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在现有岗位上是超级明星</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144387" name="Title 1"/>
          <p:cNvSpPr>
            <a:spLocks noGrp="1"/>
          </p:cNvSpPr>
          <p:nvPr>
            <p:ph type="title"/>
          </p:nvPr>
        </p:nvSpPr>
        <p:spPr/>
        <p:txBody>
          <a:bodyPr vert="horz" wrap="square" lIns="91440" tIns="45720" rIns="91440" bIns="45720" anchor="ctr"/>
          <a:p>
            <a:pPr eaLnBrk="1" hangingPunct="1"/>
            <a:r>
              <a:rPr lang="zh-CN" altLang="zh-CN" dirty="0"/>
              <a:t>Development</a:t>
            </a:r>
            <a:r>
              <a:rPr lang="zh-CN" altLang="zh-CN" b="1" dirty="0">
                <a:latin typeface="微软雅黑" panose="020B0503020204020204" charset="-122"/>
                <a:ea typeface="微软雅黑" panose="020B0503020204020204" charset="-122"/>
              </a:rPr>
              <a:t>发展</a:t>
            </a:r>
            <a:endParaRPr lang="zh-CN" altLang="zh-CN" b="1" dirty="0">
              <a:latin typeface="微软雅黑" panose="020B0503020204020204" charset="-122"/>
              <a:ea typeface="微软雅黑" panose="020B0503020204020204" charset="-122"/>
            </a:endParaRPr>
          </a:p>
        </p:txBody>
      </p:sp>
      <p:sp>
        <p:nvSpPr>
          <p:cNvPr id="132100" name="Content Placeholder 2"/>
          <p:cNvSpPr>
            <a:spLocks noGrp="1" noChangeArrowheads="1"/>
          </p:cNvSpPr>
          <p:nvPr>
            <p:ph idx="1"/>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We develop people by giving them the opportunity to develop themselves, by surrounding them with stunning colleagues and giving them big challenges to work on</a:t>
            </a:r>
            <a:r>
              <a:rPr kumimoji="0" lang="zh-CN" altLang="zh-CN" sz="28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我们通过给予员工自我发展的机会，提供周围一群杰出同事的方法帮助他们发展。同事，也给予他们足够大的挑战去为之奋斗</a:t>
            </a:r>
            <a:endParaRPr kumimoji="0" lang="zh-CN" altLang="zh-CN" sz="28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Mediocre colleagues or unchallenging work is what kills progress of a person’s skills</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平凡的同事和无挑战的工作正是杀死员工工作技能的元凶</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145411" name="Title 1"/>
          <p:cNvSpPr>
            <a:spLocks noGrp="1"/>
          </p:cNvSpPr>
          <p:nvPr>
            <p:ph type="title"/>
          </p:nvPr>
        </p:nvSpPr>
        <p:spPr/>
        <p:txBody>
          <a:bodyPr vert="horz" wrap="square" lIns="91440" tIns="45720" rIns="91440" bIns="45720" anchor="ctr">
            <a:normAutofit fontScale="90000"/>
          </a:bodyPr>
          <a:p>
            <a:pPr eaLnBrk="1" hangingPunct="1"/>
            <a:r>
              <a:rPr lang="zh-CN" altLang="zh-CN" dirty="0"/>
              <a:t>Career “Planning” Not for Us</a:t>
            </a:r>
            <a:br>
              <a:rPr lang="en-US" altLang="zh-CN" dirty="0"/>
            </a:br>
            <a:r>
              <a:rPr lang="zh-CN" altLang="zh-CN" b="1" dirty="0">
                <a:latin typeface="微软雅黑" panose="020B0503020204020204" charset="-122"/>
                <a:ea typeface="微软雅黑" panose="020B0503020204020204" charset="-122"/>
              </a:rPr>
              <a:t>职业“规划”不是我们的菜</a:t>
            </a:r>
            <a:endParaRPr lang="zh-CN" altLang="zh-CN" b="1" dirty="0">
              <a:latin typeface="微软雅黑" panose="020B0503020204020204" charset="-122"/>
              <a:ea typeface="微软雅黑" panose="020B0503020204020204" charset="-122"/>
            </a:endParaRPr>
          </a:p>
        </p:txBody>
      </p:sp>
      <p:sp>
        <p:nvSpPr>
          <p:cNvPr id="133124" name="Content Placeholder 2"/>
          <p:cNvSpPr>
            <a:spLocks noGrp="1" noChangeArrowheads="1"/>
          </p:cNvSpPr>
          <p:nvPr>
            <p:ph idx="1"/>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32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Formalized development is rarely effective, and we don’t try to do it</a:t>
            </a:r>
            <a:r>
              <a:rPr kumimoji="0" lang="zh-CN" altLang="zh-CN" sz="32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形式化的个人职业规划很少奏效，我们也不会尝试去做</a:t>
            </a:r>
            <a:endParaRPr kumimoji="0" lang="zh-CN" altLang="zh-CN" sz="32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e.g., Mentor assignment, rotation around a firm,  multi-year career paths, etc.</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例如：导师和项目指导，公司内轮岗，年功职级通道等等</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146435" name="Title 1"/>
          <p:cNvSpPr>
            <a:spLocks noGrp="1"/>
          </p:cNvSpPr>
          <p:nvPr>
            <p:ph type="title"/>
          </p:nvPr>
        </p:nvSpPr>
        <p:spPr/>
        <p:txBody>
          <a:bodyPr vert="horz" wrap="square" lIns="91440" tIns="45720" rIns="91440" bIns="45720" anchor="ctr">
            <a:normAutofit fontScale="90000"/>
          </a:bodyPr>
          <a:p>
            <a:pPr eaLnBrk="1" hangingPunct="1"/>
            <a:r>
              <a:rPr lang="zh-CN" altLang="zh-CN" dirty="0"/>
              <a:t>We Support Self-Improvement</a:t>
            </a:r>
            <a:br>
              <a:rPr lang="en-US" altLang="zh-CN" dirty="0"/>
            </a:br>
            <a:r>
              <a:rPr lang="zh-CN" altLang="zh-CN" b="1" dirty="0">
                <a:latin typeface="微软雅黑" panose="020B0503020204020204" charset="-122"/>
                <a:ea typeface="微软雅黑" panose="020B0503020204020204" charset="-122"/>
              </a:rPr>
              <a:t>我们支持自我提升</a:t>
            </a:r>
            <a:endParaRPr lang="zh-CN" altLang="zh-CN" b="1" dirty="0">
              <a:latin typeface="微软雅黑" panose="020B0503020204020204" charset="-122"/>
              <a:ea typeface="微软雅黑" panose="020B0503020204020204" charset="-122"/>
            </a:endParaRPr>
          </a:p>
        </p:txBody>
      </p:sp>
      <p:sp>
        <p:nvSpPr>
          <p:cNvPr id="134148" name="Content Placeholder 2"/>
          <p:cNvSpPr>
            <a:spLocks noGrp="1" noChangeArrowheads="1"/>
          </p:cNvSpPr>
          <p:nvPr>
            <p:ph idx="1"/>
          </p:nvPr>
        </p:nvSpPr>
        <p:spPr>
          <a:xfrm>
            <a:off x="1981200" y="1600200"/>
            <a:ext cx="835025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20000"/>
          </a:bodyPr>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High performance people are generally self-improving through experience, observation, introspection, reading, and discussion</a:t>
            </a:r>
            <a:r>
              <a:rPr kumimoji="0" lang="zh-CN" altLang="zh-CN" sz="28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高绩效人才大多能通过经验、观察、内省、阅读和讨论自我提升</a:t>
            </a:r>
            <a:endParaRPr kumimoji="0" lang="zh-CN" altLang="zh-CN" sz="28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As long as they have stunning colleagues and big challenges to work on</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只要他们还拥有杰出的一群同事和足够大的工作挑战</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We all try to help each other grow</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我们所有人都努力相互帮助对方成长</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rPr>
              <a:t>We are very honest with each other</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我们所有人都对彼此诚实</a:t>
            </a:r>
            <a:endParaRPr kumimoji="0" lang="zh-CN" altLang="zh-CN" sz="24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endParaRPr kumimoji="0" lang="zh-CN" altLang="zh-CN" sz="3200" b="0" i="0" u="none" strike="noStrike" kern="1200" cap="none" spc="0" normalizeH="0" baseline="0" noProof="0" dirty="0" smtClean="0">
              <a:ln>
                <a:noFill/>
              </a:ln>
              <a:solidFill>
                <a:schemeClr val="tx1"/>
              </a:solidFill>
              <a:effectLst/>
              <a:uLnTx/>
              <a:uFillTx/>
              <a:latin typeface="+mn-lt"/>
              <a:ea typeface="+mn-ea"/>
              <a:cs typeface="+mn-cs"/>
              <a:sym typeface="Calibri" panose="020F0702030404030204" pitchFamily="34" charset="0"/>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147459" name="Title 4"/>
          <p:cNvSpPr>
            <a:spLocks noGrp="1"/>
          </p:cNvSpPr>
          <p:nvPr>
            <p:ph type="ctrTitle"/>
          </p:nvPr>
        </p:nvSpPr>
        <p:spPr>
          <a:xfrm>
            <a:off x="2159000" y="2389188"/>
            <a:ext cx="7924800" cy="1527175"/>
          </a:xfrm>
        </p:spPr>
        <p:txBody>
          <a:bodyPr vert="horz" wrap="square" lIns="91440" tIns="45720" rIns="91440" bIns="45720" anchor="ctr">
            <a:normAutofit fontScale="90000"/>
          </a:bodyPr>
          <a:p>
            <a:pPr eaLnBrk="1" hangingPunct="1"/>
            <a:r>
              <a:rPr lang="zh-CN" altLang="zh-CN" dirty="0"/>
              <a:t>We want people to manage </a:t>
            </a:r>
            <a:br>
              <a:rPr lang="zh-CN" altLang="zh-CN" dirty="0"/>
            </a:br>
            <a:r>
              <a:rPr lang="zh-CN" altLang="zh-CN" dirty="0"/>
              <a:t>their own career growth, </a:t>
            </a:r>
            <a:br>
              <a:rPr lang="zh-CN" altLang="zh-CN" dirty="0"/>
            </a:br>
            <a:r>
              <a:rPr lang="zh-CN" altLang="zh-CN" dirty="0"/>
              <a:t>and not rely on a corporation </a:t>
            </a:r>
            <a:br>
              <a:rPr lang="zh-CN" altLang="zh-CN" dirty="0"/>
            </a:br>
            <a:r>
              <a:rPr lang="zh-CN" altLang="zh-CN" dirty="0"/>
              <a:t>for “planning” their careers</a:t>
            </a:r>
            <a:br>
              <a:rPr lang="en-US" altLang="zh-CN" dirty="0"/>
            </a:br>
            <a:r>
              <a:rPr lang="zh-CN" altLang="zh-CN" b="1" dirty="0">
                <a:latin typeface="微软雅黑" panose="020B0503020204020204" charset="-122"/>
                <a:ea typeface="微软雅黑" panose="020B0503020204020204" charset="-122"/>
              </a:rPr>
              <a:t>我们希望员工管理他们自己的职业发展，而不是依赖于公司“规划”他们的职业生涯</a:t>
            </a:r>
            <a:endParaRPr lang="zh-CN" altLang="zh-CN" b="1" dirty="0">
              <a:latin typeface="微软雅黑" panose="020B0503020204020204" charset="-122"/>
              <a:ea typeface="微软雅黑" panose="020B0503020204020204" charset="-122"/>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148483" name="Title 4"/>
          <p:cNvSpPr>
            <a:spLocks noGrp="1"/>
          </p:cNvSpPr>
          <p:nvPr>
            <p:ph type="ctrTitle"/>
          </p:nvPr>
        </p:nvSpPr>
        <p:spPr>
          <a:xfrm>
            <a:off x="2133600" y="1236663"/>
            <a:ext cx="7924800" cy="1527175"/>
          </a:xfrm>
        </p:spPr>
        <p:txBody>
          <a:bodyPr vert="horz" wrap="square" lIns="91440" tIns="45720" rIns="91440" bIns="45720" anchor="ctr">
            <a:normAutofit fontScale="90000"/>
          </a:bodyPr>
          <a:p>
            <a:pPr eaLnBrk="1" hangingPunct="1"/>
            <a:r>
              <a:rPr lang="zh-CN" altLang="zh-CN" dirty="0"/>
              <a:t>Your Economic Security is based on your Skills and Reputation</a:t>
            </a:r>
            <a:br>
              <a:rPr lang="en-US" altLang="zh-CN" dirty="0"/>
            </a:br>
            <a:r>
              <a:rPr lang="zh-CN" altLang="zh-CN" b="1" dirty="0">
                <a:latin typeface="微软雅黑" panose="020B0503020204020204" charset="-122"/>
                <a:ea typeface="微软雅黑" panose="020B0503020204020204" charset="-122"/>
              </a:rPr>
              <a:t>你的经济保障建立在你的技能水平和人品名声之上</a:t>
            </a:r>
            <a:endParaRPr lang="zh-CN" altLang="zh-CN" b="1" dirty="0">
              <a:latin typeface="微软雅黑" panose="020B0503020204020204" charset="-122"/>
              <a:ea typeface="微软雅黑" panose="020B0503020204020204" charset="-122"/>
            </a:endParaRPr>
          </a:p>
        </p:txBody>
      </p:sp>
      <p:sp>
        <p:nvSpPr>
          <p:cNvPr id="148484" name="Subtitle 5"/>
          <p:cNvSpPr>
            <a:spLocks noGrp="1"/>
          </p:cNvSpPr>
          <p:nvPr>
            <p:ph type="subTitle"/>
          </p:nvPr>
        </p:nvSpPr>
        <p:spPr>
          <a:xfrm>
            <a:off x="2895600" y="3886200"/>
            <a:ext cx="6400800" cy="1752600"/>
          </a:xfrm>
        </p:spPr>
        <p:txBody>
          <a:bodyPr vert="horz" wrap="square" lIns="91440" tIns="45720" rIns="91440" bIns="45720" anchor="t">
            <a:normAutofit lnSpcReduction="10000"/>
          </a:bodyPr>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r>
              <a:rPr lang="zh-CN" altLang="zh-CN" dirty="0">
                <a:solidFill>
                  <a:srgbClr val="898989"/>
                </a:solidFill>
              </a:rPr>
              <a:t>We try hard to consistently provide opportunity to grow both by surrounding you with great talent</a:t>
            </a:r>
            <a:endParaRPr lang="en-US" altLang="zh-CN" dirty="0">
              <a:solidFill>
                <a:srgbClr val="898989"/>
              </a:solidFill>
            </a:endParaRPr>
          </a:p>
          <a:p>
            <a:pPr lvl="0" eaLnBrk="1" hangingPunct="1"/>
            <a:r>
              <a:rPr lang="zh-CN" altLang="zh-CN" dirty="0">
                <a:latin typeface="微软雅黑" panose="020B0503020204020204" charset="-122"/>
                <a:ea typeface="微软雅黑" panose="020B0503020204020204" charset="-122"/>
              </a:rPr>
              <a:t>我们倾尽全力持续提供机会，使得你和你周围的杰出同事共同成长</a:t>
            </a:r>
            <a:endParaRPr lang="zh-CN" altLang="zh-CN" dirty="0">
              <a:solidFill>
                <a:srgbClr val="898989"/>
              </a:solidFill>
              <a:latin typeface="微软雅黑" panose="020B0503020204020204" charset="-122"/>
              <a:ea typeface="微软雅黑" panose="020B0503020204020204" charset="-122"/>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49507" name="Title 1"/>
          <p:cNvSpPr>
            <a:spLocks noGrp="1"/>
          </p:cNvSpPr>
          <p:nvPr>
            <p:ph type="title"/>
          </p:nvPr>
        </p:nvSpPr>
        <p:spPr>
          <a:xfrm>
            <a:off x="1935163" y="274638"/>
            <a:ext cx="8229600" cy="1143000"/>
          </a:xfrm>
        </p:spPr>
        <p:txBody>
          <a:bodyPr vert="horz" wrap="square" lIns="91440" tIns="45720" rIns="91440" bIns="45720" anchor="ctr">
            <a:normAutofit fontScale="90000"/>
          </a:bodyPr>
          <a:p>
            <a:pPr eaLnBrk="1" hangingPunct="1"/>
            <a:r>
              <a:rPr lang="zh-CN" altLang="zh-CN" sz="4000" dirty="0">
                <a:latin typeface="微软雅黑" panose="020B0503020204020204" charset="-122"/>
                <a:ea typeface="微软雅黑" panose="020B0503020204020204" charset="-122"/>
              </a:rPr>
              <a:t>Seven Aspects of our Culture</a:t>
            </a:r>
            <a:br>
              <a:rPr lang="en-US" altLang="zh-CN" dirty="0">
                <a:latin typeface="微软雅黑" panose="020B0503020204020204" charset="-122"/>
                <a:ea typeface="微软雅黑" panose="020B0503020204020204" charset="-122"/>
              </a:rPr>
            </a:br>
            <a:r>
              <a:rPr lang="zh-CN" altLang="zh-CN" b="1" dirty="0">
                <a:latin typeface="微软雅黑" panose="020B0503020204020204" charset="-122"/>
                <a:ea typeface="微软雅黑" panose="020B0503020204020204" charset="-122"/>
              </a:rPr>
              <a:t>文化的</a:t>
            </a:r>
            <a:r>
              <a:rPr lang="en-US" altLang="zh-CN" b="1" dirty="0">
                <a:latin typeface="微软雅黑" panose="020B0503020204020204" charset="-122"/>
                <a:ea typeface="微软雅黑" panose="020B0503020204020204" charset="-122"/>
              </a:rPr>
              <a:t>7</a:t>
            </a:r>
            <a:r>
              <a:rPr lang="zh-CN" altLang="zh-CN" b="1" dirty="0">
                <a:latin typeface="微软雅黑" panose="020B0503020204020204" charset="-122"/>
                <a:ea typeface="微软雅黑" panose="020B0503020204020204" charset="-122"/>
              </a:rPr>
              <a:t>个方面</a:t>
            </a:r>
            <a:r>
              <a:rPr lang="zh-CN" altLang="en-US" b="1" dirty="0">
                <a:latin typeface="微软雅黑" panose="020B0503020204020204" charset="-122"/>
                <a:ea typeface="微软雅黑" panose="020B0503020204020204" charset="-122"/>
              </a:rPr>
              <a:t>回顾</a:t>
            </a:r>
            <a:endParaRPr lang="zh-CN" altLang="zh-CN" b="1" dirty="0">
              <a:latin typeface="微软雅黑" panose="020B0503020204020204" charset="-122"/>
              <a:ea typeface="微软雅黑" panose="020B0503020204020204" charset="-122"/>
            </a:endParaRPr>
          </a:p>
        </p:txBody>
      </p:sp>
      <p:sp>
        <p:nvSpPr>
          <p:cNvPr id="5124" name="Content Placeholder 2"/>
          <p:cNvSpPr>
            <a:spLocks noGrp="1" noChangeArrowheads="1"/>
          </p:cNvSpPr>
          <p:nvPr>
            <p:ph idx="1"/>
          </p:nvPr>
        </p:nvSpPr>
        <p:spPr>
          <a:xfrm>
            <a:off x="1489075" y="1600200"/>
            <a:ext cx="914400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Values are what we Value</a:t>
            </a:r>
            <a:r>
              <a:rPr kumimoji="0" lang="zh-CN" altLang="en-US"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（价值观来自于我们推崇和珍视的价值）</a:t>
            </a:r>
            <a:endParaRPr kumimoji="0" lang="en-US"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High Performance </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（追求</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高</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绩效）</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Freedom &amp; Responsibility</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（自由和责任）</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Context, not Control</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（情景管理而非控制）</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Highly Aligned, Loosely Coupled</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（认同</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一致</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松</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散</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耦合</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Pay Top of Market</a:t>
            </a:r>
            <a:r>
              <a:rPr kumimoji="0" lang="zh-CN" altLang="en-US"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支付市场最高工资</a:t>
            </a:r>
            <a:r>
              <a:rPr kumimoji="0" lang="zh-CN" altLang="en-US"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Promotions &amp; Development </a:t>
            </a:r>
            <a:r>
              <a:rPr kumimoji="0" lang="zh-CN" altLang="en-US"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（晋升和成长）</a:t>
            </a:r>
            <a:endParaRPr kumimoji="0" lang="zh-CN" altLang="zh-CN" sz="24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138243" name="Title 1"/>
          <p:cNvSpPr>
            <a:spLocks noGrp="1" noChangeArrowheads="1"/>
          </p:cNvSpPr>
          <p:nvPr>
            <p:ph type="ctrTitle" idx="4294967295"/>
          </p:nvPr>
        </p:nvSpPr>
        <p:spPr>
          <a:xfrm>
            <a:off x="2057400" y="2130425"/>
            <a:ext cx="80010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400" b="0" i="0" u="none" strike="noStrike" kern="1200" cap="none" spc="0" normalizeH="0" baseline="0" noProof="0" dirty="0" smtClean="0">
                <a:ln>
                  <a:noFill/>
                </a:ln>
                <a:solidFill>
                  <a:schemeClr val="tx1"/>
                </a:solidFill>
                <a:effectLst/>
                <a:uLnTx/>
                <a:uFillTx/>
                <a:latin typeface="+mj-lt"/>
                <a:ea typeface="+mj-ea"/>
                <a:cs typeface="+mj-cs"/>
                <a:sym typeface="Calibri" panose="020F0702030404030204" pitchFamily="34" charset="0"/>
              </a:rPr>
              <a:t>We keep improving</a:t>
            </a:r>
            <a:br>
              <a:rPr kumimoji="0" lang="zh-CN" altLang="zh-CN" sz="4400" b="0" i="0" u="none" strike="noStrike" kern="1200" cap="none" spc="0" normalizeH="0" baseline="0" noProof="0" dirty="0" smtClean="0">
                <a:ln>
                  <a:noFill/>
                </a:ln>
                <a:solidFill>
                  <a:schemeClr val="tx1"/>
                </a:solidFill>
                <a:effectLst/>
                <a:uLnTx/>
                <a:uFillTx/>
                <a:latin typeface="+mj-lt"/>
                <a:ea typeface="+mj-ea"/>
                <a:cs typeface="+mj-cs"/>
                <a:sym typeface="Calibri" panose="020F0702030404030204" pitchFamily="34" charset="0"/>
              </a:rPr>
            </a:br>
            <a:r>
              <a:rPr kumimoji="0" lang="zh-CN" altLang="zh-CN" sz="4400" b="0" i="0" u="none" strike="noStrike" kern="1200" cap="none" spc="0" normalizeH="0" baseline="0" noProof="0" dirty="0" smtClean="0">
                <a:ln>
                  <a:noFill/>
                </a:ln>
                <a:solidFill>
                  <a:schemeClr val="tx1"/>
                </a:solidFill>
                <a:effectLst/>
                <a:uLnTx/>
                <a:uFillTx/>
                <a:latin typeface="+mj-lt"/>
                <a:ea typeface="+mj-ea"/>
                <a:cs typeface="+mj-cs"/>
                <a:sym typeface="Calibri" panose="020F0702030404030204" pitchFamily="34" charset="0"/>
              </a:rPr>
              <a:t>our culture as we grow</a:t>
            </a:r>
            <a:br>
              <a:rPr kumimoji="0" lang="en-US" altLang="zh-CN" sz="4400" b="0" i="0" u="none" strike="noStrike" kern="1200" cap="none" spc="0" normalizeH="0" baseline="0" noProof="0" dirty="0" smtClean="0">
                <a:ln>
                  <a:noFill/>
                </a:ln>
                <a:solidFill>
                  <a:schemeClr val="tx1"/>
                </a:solidFill>
                <a:effectLst/>
                <a:uLnTx/>
                <a:uFillTx/>
                <a:latin typeface="+mj-lt"/>
                <a:ea typeface="+mj-ea"/>
                <a:cs typeface="+mj-cs"/>
                <a:sym typeface="Calibri" panose="020F0702030404030204" pitchFamily="34" charset="0"/>
              </a:rPr>
            </a:br>
            <a:r>
              <a:rPr kumimoji="0" lang="zh-CN" altLang="zh-CN" sz="4000" b="1"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随着我们的成长，我们持续提升我们的企业文化</a:t>
            </a:r>
            <a:br>
              <a:rPr kumimoji="0" lang="zh-CN" altLang="zh-CN" sz="4400" b="0" i="0" u="none" strike="noStrike" kern="1200" cap="none" spc="0" normalizeH="0" baseline="0" noProof="0" dirty="0" smtClean="0">
                <a:ln>
                  <a:noFill/>
                </a:ln>
                <a:solidFill>
                  <a:schemeClr val="tx1"/>
                </a:solidFill>
                <a:effectLst/>
                <a:uLnTx/>
                <a:uFillTx/>
                <a:latin typeface="+mj-lt"/>
                <a:ea typeface="+mj-ea"/>
                <a:cs typeface="+mj-cs"/>
                <a:sym typeface="Calibri" panose="020F0702030404030204" pitchFamily="34" charset="0"/>
              </a:rPr>
            </a:br>
            <a:br>
              <a:rPr kumimoji="0" lang="zh-CN" altLang="zh-CN" sz="4400" b="0" i="0" u="none" strike="noStrike" kern="1200" cap="none" spc="0" normalizeH="0" baseline="0" noProof="0" dirty="0" smtClean="0">
                <a:ln>
                  <a:noFill/>
                </a:ln>
                <a:solidFill>
                  <a:schemeClr val="tx1"/>
                </a:solidFill>
                <a:effectLst/>
                <a:uLnTx/>
                <a:uFillTx/>
                <a:latin typeface="+mj-lt"/>
                <a:ea typeface="+mj-ea"/>
                <a:cs typeface="+mj-cs"/>
                <a:sym typeface="Calibri" panose="020F0702030404030204" pitchFamily="34" charset="0"/>
              </a:rPr>
            </a:br>
            <a:r>
              <a:rPr kumimoji="0" lang="zh-CN" altLang="zh-CN" sz="4400" b="0" i="0" u="none" strike="noStrike" kern="1200" cap="none" spc="0" normalizeH="0" baseline="0" noProof="0" dirty="0" smtClean="0">
                <a:ln>
                  <a:noFill/>
                </a:ln>
                <a:solidFill>
                  <a:schemeClr val="tx1"/>
                </a:solidFill>
                <a:effectLst/>
                <a:uLnTx/>
                <a:uFillTx/>
                <a:latin typeface="+mj-lt"/>
                <a:ea typeface="+mj-ea"/>
                <a:cs typeface="+mj-cs"/>
                <a:sym typeface="Calibri" panose="020F0702030404030204" pitchFamily="34" charset="0"/>
              </a:rPr>
              <a:t>We try to get better</a:t>
            </a:r>
            <a:br>
              <a:rPr kumimoji="0" lang="zh-CN" altLang="zh-CN" sz="4400" b="0" i="0" u="none" strike="noStrike" kern="1200" cap="none" spc="0" normalizeH="0" baseline="0" noProof="0" dirty="0" smtClean="0">
                <a:ln>
                  <a:noFill/>
                </a:ln>
                <a:solidFill>
                  <a:schemeClr val="tx1"/>
                </a:solidFill>
                <a:effectLst/>
                <a:uLnTx/>
                <a:uFillTx/>
                <a:latin typeface="+mj-lt"/>
                <a:ea typeface="+mj-ea"/>
                <a:cs typeface="+mj-cs"/>
                <a:sym typeface="Calibri" panose="020F0702030404030204" pitchFamily="34" charset="0"/>
              </a:rPr>
            </a:br>
            <a:r>
              <a:rPr kumimoji="0" lang="zh-CN" altLang="zh-CN" sz="4400" b="0" i="0" u="none" strike="noStrike" kern="1200" cap="none" spc="0" normalizeH="0" baseline="0" noProof="0" dirty="0" smtClean="0">
                <a:ln>
                  <a:noFill/>
                </a:ln>
                <a:solidFill>
                  <a:schemeClr val="tx1"/>
                </a:solidFill>
                <a:effectLst/>
                <a:uLnTx/>
                <a:uFillTx/>
                <a:latin typeface="+mj-lt"/>
                <a:ea typeface="+mj-ea"/>
                <a:cs typeface="+mj-cs"/>
                <a:sym typeface="Calibri" panose="020F0702030404030204" pitchFamily="34" charset="0"/>
              </a:rPr>
              <a:t>at seeking excellence</a:t>
            </a:r>
            <a:br>
              <a:rPr kumimoji="0" lang="en-US" altLang="zh-CN" sz="4400" b="0" i="0" u="none" strike="noStrike" kern="1200" cap="none" spc="0" normalizeH="0" baseline="0" noProof="0" dirty="0" smtClean="0">
                <a:ln>
                  <a:noFill/>
                </a:ln>
                <a:solidFill>
                  <a:schemeClr val="tx1"/>
                </a:solidFill>
                <a:effectLst/>
                <a:uLnTx/>
                <a:uFillTx/>
                <a:latin typeface="+mj-lt"/>
                <a:ea typeface="+mj-ea"/>
                <a:cs typeface="+mj-cs"/>
                <a:sym typeface="Calibri" panose="020F0702030404030204" pitchFamily="34" charset="0"/>
              </a:rPr>
            </a:br>
            <a:r>
              <a:rPr kumimoji="0" lang="zh-CN" altLang="zh-CN" sz="4000" b="1"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我们</a:t>
            </a:r>
            <a:r>
              <a:rPr kumimoji="0" lang="zh-CN" altLang="zh-CN" sz="4000" b="1"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努力通过寻求卓越而变得更好</a:t>
            </a:r>
            <a:endParaRPr kumimoji="0" lang="zh-CN" altLang="zh-CN" sz="4000" b="1"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任意多边形 37"/>
          <p:cNvSpPr/>
          <p:nvPr>
            <p:custDataLst>
              <p:tags r:id="rId1"/>
            </p:custDataLst>
          </p:nvPr>
        </p:nvSpPr>
        <p:spPr>
          <a:xfrm>
            <a:off x="-26184" y="467250"/>
            <a:ext cx="4826782" cy="817656"/>
          </a:xfrm>
          <a:custGeom>
            <a:avLst/>
            <a:gdLst>
              <a:gd name="connsiteX0" fmla="*/ 0 w 4826782"/>
              <a:gd name="connsiteY0" fmla="*/ 0 h 817656"/>
              <a:gd name="connsiteX1" fmla="*/ 4826782 w 4826782"/>
              <a:gd name="connsiteY1" fmla="*/ 0 h 817656"/>
              <a:gd name="connsiteX2" fmla="*/ 4060626 w 4826782"/>
              <a:gd name="connsiteY2" fmla="*/ 817656 h 817656"/>
              <a:gd name="connsiteX3" fmla="*/ 0 w 4826782"/>
              <a:gd name="connsiteY3" fmla="*/ 817656 h 817656"/>
            </a:gdLst>
            <a:ahLst/>
            <a:cxnLst>
              <a:cxn ang="0">
                <a:pos x="connsiteX0" y="connsiteY0"/>
              </a:cxn>
              <a:cxn ang="0">
                <a:pos x="connsiteX1" y="connsiteY1"/>
              </a:cxn>
              <a:cxn ang="0">
                <a:pos x="connsiteX2" y="connsiteY2"/>
              </a:cxn>
              <a:cxn ang="0">
                <a:pos x="connsiteX3" y="connsiteY3"/>
              </a:cxn>
            </a:cxnLst>
            <a:rect l="l" t="t" r="r" b="b"/>
            <a:pathLst>
              <a:path w="4826782" h="817656">
                <a:moveTo>
                  <a:pt x="0" y="0"/>
                </a:moveTo>
                <a:lnTo>
                  <a:pt x="4826782" y="0"/>
                </a:lnTo>
                <a:lnTo>
                  <a:pt x="4060626" y="817656"/>
                </a:lnTo>
                <a:lnTo>
                  <a:pt x="0" y="817656"/>
                </a:lnTo>
                <a:close/>
              </a:path>
            </a:pathLst>
          </a:custGeom>
          <a:solidFill>
            <a:srgbClr val="009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spcBef>
                <a:spcPct val="0"/>
              </a:spcBef>
              <a:spcAft>
                <a:spcPct val="0"/>
              </a:spcAft>
            </a:pPr>
            <a:r>
              <a:rPr lang="en-US" altLang="zh-CN" sz="3600" b="1">
                <a:solidFill>
                  <a:schemeClr val="bg1"/>
                </a:solidFill>
                <a:latin typeface="+mj-lt"/>
                <a:ea typeface="+mj-ea"/>
                <a:cs typeface="+mj-cs"/>
              </a:rPr>
              <a:t>CONTENTS</a:t>
            </a:r>
            <a:endParaRPr lang="en-US" altLang="zh-CN" sz="3600" b="1">
              <a:solidFill>
                <a:schemeClr val="bg1"/>
              </a:solidFill>
              <a:latin typeface="+mj-lt"/>
              <a:ea typeface="+mj-ea"/>
              <a:cs typeface="+mj-cs"/>
            </a:endParaRPr>
          </a:p>
        </p:txBody>
      </p:sp>
      <p:grpSp>
        <p:nvGrpSpPr>
          <p:cNvPr id="5" name="组合 4"/>
          <p:cNvGrpSpPr/>
          <p:nvPr/>
        </p:nvGrpSpPr>
        <p:grpSpPr>
          <a:xfrm rot="0">
            <a:off x="3495675" y="1587500"/>
            <a:ext cx="5889625" cy="497205"/>
            <a:chOff x="7233" y="4073"/>
            <a:chExt cx="9951" cy="840"/>
          </a:xfrm>
        </p:grpSpPr>
        <p:sp>
          <p:nvSpPr>
            <p:cNvPr id="50" name="文本框 128"/>
            <p:cNvSpPr txBox="1">
              <a:spLocks noChangeArrowheads="1"/>
            </p:cNvSpPr>
            <p:nvPr>
              <p:custDataLst>
                <p:tags r:id="rId2"/>
              </p:custDataLst>
            </p:nvPr>
          </p:nvSpPr>
          <p:spPr bwMode="auto">
            <a:xfrm>
              <a:off x="9506" y="4089"/>
              <a:ext cx="7678"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lnSpc>
                  <a:spcPct val="90000"/>
                </a:lnSpc>
                <a:spcBef>
                  <a:spcPts val="1000"/>
                </a:spcBef>
                <a:buFont typeface="Arial" panose="020B0604020202090204" pitchFamily="34" charset="0"/>
                <a:buChar char="•"/>
                <a:defRPr sz="2800">
                  <a:solidFill>
                    <a:schemeClr val="tx1"/>
                  </a:solidFill>
                  <a:latin typeface="Calibri" panose="020F0702030404030204" pitchFamily="34" charset="0"/>
                  <a:ea typeface="宋体" panose="02010600030101010101"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702030404030204" pitchFamily="34" charset="0"/>
                  <a:ea typeface="宋体" panose="02010600030101010101"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702030404030204" pitchFamily="34" charset="0"/>
                  <a:ea typeface="宋体" panose="02010600030101010101"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702030404030204" pitchFamily="34" charset="0"/>
                  <a:ea typeface="宋体" panose="02010600030101010101"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702030404030204" pitchFamily="34" charset="0"/>
                  <a:ea typeface="宋体" panose="02010600030101010101" charset="-122"/>
                </a:defRPr>
              </a:lvl5pPr>
              <a:lvl6pPr marL="25146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6pPr>
              <a:lvl7pPr marL="29718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7pPr>
              <a:lvl8pPr marL="34290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8pPr>
              <a:lvl9pPr marL="38862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9pPr>
            </a:lstStyle>
            <a:p>
              <a:pPr marL="0" marR="0" lvl="0" indent="0" algn="l" defTabSz="914400" rtl="0" eaLnBrk="1" fontAlgn="base" latinLnBrk="0" hangingPunct="1">
                <a:spcBef>
                  <a:spcPct val="0"/>
                </a:spcBef>
                <a:spcAft>
                  <a:spcPct val="0"/>
                </a:spcAft>
                <a:buClrTx/>
                <a:buSzTx/>
                <a:buFont typeface="Arial" panose="020B0604020202090204" pitchFamily="34" charset="0"/>
                <a:buNone/>
                <a:defRPr/>
              </a:pPr>
              <a:r>
                <a:rPr kumimoji="0" lang="zh-CN" altLang="en-US" sz="2200" i="0" u="none" strike="noStrike" kern="1200" cap="none" spc="0" normalizeH="0" baseline="0" noProof="0" dirty="0">
                  <a:ln>
                    <a:noFill/>
                  </a:ln>
                  <a:solidFill>
                    <a:schemeClr val="tx1">
                      <a:lumMod val="75000"/>
                      <a:lumOff val="25000"/>
                    </a:schemeClr>
                  </a:solidFill>
                  <a:effectLst/>
                  <a:uLnTx/>
                  <a:uFillTx/>
                  <a:latin typeface="+mn-lt"/>
                  <a:ea typeface="+mn-ea"/>
                </a:rPr>
                <a:t>我们只招成年人</a:t>
              </a:r>
              <a:endParaRPr kumimoji="0" lang="zh-CN" altLang="en-US" sz="2200" i="0" u="none" strike="noStrike" kern="1200" cap="none" spc="0" normalizeH="0" baseline="0" noProof="0" dirty="0">
                <a:ln>
                  <a:noFill/>
                </a:ln>
                <a:solidFill>
                  <a:schemeClr val="tx1">
                    <a:lumMod val="75000"/>
                    <a:lumOff val="25000"/>
                  </a:schemeClr>
                </a:solidFill>
                <a:effectLst/>
                <a:uLnTx/>
                <a:uFillTx/>
                <a:latin typeface="+mn-lt"/>
                <a:ea typeface="+mn-ea"/>
              </a:endParaRPr>
            </a:p>
          </p:txBody>
        </p:sp>
        <p:sp>
          <p:nvSpPr>
            <p:cNvPr id="22" name="任意多边形 21"/>
            <p:cNvSpPr/>
            <p:nvPr>
              <p:custDataLst>
                <p:tags r:id="rId3"/>
              </p:custDataLst>
            </p:nvPr>
          </p:nvSpPr>
          <p:spPr>
            <a:xfrm flipH="1" flipV="1">
              <a:off x="7233" y="4073"/>
              <a:ext cx="978" cy="758"/>
            </a:xfrm>
            <a:custGeom>
              <a:avLst/>
              <a:gdLst>
                <a:gd name="connsiteX0" fmla="*/ 206921 w 620765"/>
                <a:gd name="connsiteY0" fmla="*/ 481452 h 481452"/>
                <a:gd name="connsiteX1" fmla="*/ 0 w 620765"/>
                <a:gd name="connsiteY1" fmla="*/ 481452 h 481452"/>
                <a:gd name="connsiteX2" fmla="*/ 413844 w 620765"/>
                <a:gd name="connsiteY2" fmla="*/ 0 h 481452"/>
                <a:gd name="connsiteX3" fmla="*/ 620765 w 620765"/>
                <a:gd name="connsiteY3" fmla="*/ 0 h 481452"/>
              </a:gdLst>
              <a:ahLst/>
              <a:cxnLst>
                <a:cxn ang="0">
                  <a:pos x="connsiteX0" y="connsiteY0"/>
                </a:cxn>
                <a:cxn ang="0">
                  <a:pos x="connsiteX1" y="connsiteY1"/>
                </a:cxn>
                <a:cxn ang="0">
                  <a:pos x="connsiteX2" y="connsiteY2"/>
                </a:cxn>
                <a:cxn ang="0">
                  <a:pos x="connsiteX3" y="connsiteY3"/>
                </a:cxn>
              </a:cxnLst>
              <a:rect l="l" t="t" r="r" b="b"/>
              <a:pathLst>
                <a:path w="620765" h="481452">
                  <a:moveTo>
                    <a:pt x="206921" y="481452"/>
                  </a:moveTo>
                  <a:lnTo>
                    <a:pt x="0" y="481452"/>
                  </a:lnTo>
                  <a:lnTo>
                    <a:pt x="413844" y="0"/>
                  </a:lnTo>
                  <a:lnTo>
                    <a:pt x="620765" y="0"/>
                  </a:lnTo>
                  <a:close/>
                </a:path>
              </a:pathLst>
            </a:custGeom>
            <a:solidFill>
              <a:srgbClr val="009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spcBef>
                  <a:spcPct val="0"/>
                </a:spcBef>
                <a:spcAft>
                  <a:spcPct val="0"/>
                </a:spcAft>
                <a:buClrTx/>
                <a:buSzTx/>
                <a:buFontTx/>
                <a:buNone/>
                <a:defRPr/>
              </a:pPr>
              <a:endParaRPr kumimoji="0" lang="zh-CN" altLang="en-US" sz="2200" b="0" i="0" u="none" strike="noStrike" kern="1200" cap="none" spc="0" normalizeH="0" baseline="0" noProof="0">
                <a:ln>
                  <a:noFill/>
                </a:ln>
                <a:solidFill>
                  <a:srgbClr val="FFFFFF"/>
                </a:solidFill>
                <a:effectLst/>
                <a:uLnTx/>
                <a:uFillTx/>
              </a:endParaRPr>
            </a:p>
          </p:txBody>
        </p:sp>
        <p:sp>
          <p:nvSpPr>
            <p:cNvPr id="41" name="任意多边形 40"/>
            <p:cNvSpPr/>
            <p:nvPr>
              <p:custDataLst>
                <p:tags r:id="rId4"/>
              </p:custDataLst>
            </p:nvPr>
          </p:nvSpPr>
          <p:spPr>
            <a:xfrm>
              <a:off x="7702" y="4073"/>
              <a:ext cx="1952" cy="758"/>
            </a:xfrm>
            <a:custGeom>
              <a:avLst/>
              <a:gdLst>
                <a:gd name="connsiteX0" fmla="*/ 413844 w 1239739"/>
                <a:gd name="connsiteY0" fmla="*/ 0 h 481452"/>
                <a:gd name="connsiteX1" fmla="*/ 1239739 w 1239739"/>
                <a:gd name="connsiteY1" fmla="*/ 0 h 481452"/>
                <a:gd name="connsiteX2" fmla="*/ 788611 w 1239739"/>
                <a:gd name="connsiteY2" fmla="*/ 481452 h 481452"/>
                <a:gd name="connsiteX3" fmla="*/ 0 w 1239739"/>
                <a:gd name="connsiteY3" fmla="*/ 481452 h 481452"/>
              </a:gdLst>
              <a:ahLst/>
              <a:cxnLst>
                <a:cxn ang="0">
                  <a:pos x="connsiteX0" y="connsiteY0"/>
                </a:cxn>
                <a:cxn ang="0">
                  <a:pos x="connsiteX1" y="connsiteY1"/>
                </a:cxn>
                <a:cxn ang="0">
                  <a:pos x="connsiteX2" y="connsiteY2"/>
                </a:cxn>
                <a:cxn ang="0">
                  <a:pos x="connsiteX3" y="connsiteY3"/>
                </a:cxn>
              </a:cxnLst>
              <a:rect l="l" t="t" r="r" b="b"/>
              <a:pathLst>
                <a:path w="1239739" h="481452">
                  <a:moveTo>
                    <a:pt x="413844" y="0"/>
                  </a:moveTo>
                  <a:lnTo>
                    <a:pt x="1239739" y="0"/>
                  </a:lnTo>
                  <a:lnTo>
                    <a:pt x="788611" y="481452"/>
                  </a:lnTo>
                  <a:lnTo>
                    <a:pt x="0" y="481452"/>
                  </a:lnTo>
                  <a:close/>
                </a:path>
              </a:pathLst>
            </a:custGeom>
            <a:solidFill>
              <a:srgbClr val="009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spcBef>
                  <a:spcPct val="0"/>
                </a:spcBef>
                <a:spcAft>
                  <a:spcPct val="0"/>
                </a:spcAft>
              </a:pPr>
              <a:r>
                <a:rPr lang="en-US" altLang="zh-CN" sz="2200">
                  <a:solidFill>
                    <a:schemeClr val="bg1"/>
                  </a:solidFill>
                </a:rPr>
                <a:t>01</a:t>
              </a:r>
              <a:endParaRPr lang="en-US" altLang="zh-CN" sz="2200">
                <a:solidFill>
                  <a:schemeClr val="bg1"/>
                </a:solidFill>
              </a:endParaRPr>
            </a:p>
          </p:txBody>
        </p:sp>
      </p:grpSp>
      <p:grpSp>
        <p:nvGrpSpPr>
          <p:cNvPr id="2" name="组合 1"/>
          <p:cNvGrpSpPr/>
          <p:nvPr/>
        </p:nvGrpSpPr>
        <p:grpSpPr>
          <a:xfrm rot="0">
            <a:off x="3495675" y="2204720"/>
            <a:ext cx="5889625" cy="497205"/>
            <a:chOff x="7233" y="4073"/>
            <a:chExt cx="9951" cy="840"/>
          </a:xfrm>
        </p:grpSpPr>
        <p:sp>
          <p:nvSpPr>
            <p:cNvPr id="3" name="文本框 128"/>
            <p:cNvSpPr txBox="1">
              <a:spLocks noChangeArrowheads="1"/>
            </p:cNvSpPr>
            <p:nvPr>
              <p:custDataLst>
                <p:tags r:id="rId5"/>
              </p:custDataLst>
            </p:nvPr>
          </p:nvSpPr>
          <p:spPr bwMode="auto">
            <a:xfrm>
              <a:off x="9506" y="4089"/>
              <a:ext cx="7678"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lnSpc>
                  <a:spcPct val="90000"/>
                </a:lnSpc>
                <a:spcBef>
                  <a:spcPts val="1000"/>
                </a:spcBef>
                <a:buFont typeface="Arial" panose="020B0604020202090204" pitchFamily="34" charset="0"/>
                <a:buChar char="•"/>
                <a:defRPr sz="2800">
                  <a:solidFill>
                    <a:schemeClr val="tx1"/>
                  </a:solidFill>
                  <a:latin typeface="Calibri" panose="020F0702030404030204" pitchFamily="34" charset="0"/>
                  <a:ea typeface="宋体" panose="02010600030101010101"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702030404030204" pitchFamily="34" charset="0"/>
                  <a:ea typeface="宋体" panose="02010600030101010101"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702030404030204" pitchFamily="34" charset="0"/>
                  <a:ea typeface="宋体" panose="02010600030101010101"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702030404030204" pitchFamily="34" charset="0"/>
                  <a:ea typeface="宋体" panose="02010600030101010101"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702030404030204" pitchFamily="34" charset="0"/>
                  <a:ea typeface="宋体" panose="02010600030101010101" charset="-122"/>
                </a:defRPr>
              </a:lvl5pPr>
              <a:lvl6pPr marL="25146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6pPr>
              <a:lvl7pPr marL="29718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7pPr>
              <a:lvl8pPr marL="34290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8pPr>
              <a:lvl9pPr marL="38862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9pPr>
            </a:lstStyle>
            <a:p>
              <a:pPr marL="0" marR="0" lvl="0" indent="0" algn="l" defTabSz="914400" rtl="0" eaLnBrk="1" fontAlgn="base" latinLnBrk="0" hangingPunct="1">
                <a:spcBef>
                  <a:spcPct val="0"/>
                </a:spcBef>
                <a:spcAft>
                  <a:spcPct val="0"/>
                </a:spcAft>
                <a:buClrTx/>
                <a:buSzTx/>
                <a:buFont typeface="Arial" panose="020B0604020202090204" pitchFamily="34" charset="0"/>
                <a:buNone/>
                <a:defRPr/>
              </a:pPr>
              <a:r>
                <a:rPr kumimoji="0" lang="zh-CN" altLang="en-US" sz="2200" i="0" u="none" strike="noStrike" kern="1200" cap="none" spc="0" normalizeH="0" baseline="0" noProof="0" dirty="0">
                  <a:ln>
                    <a:noFill/>
                  </a:ln>
                  <a:solidFill>
                    <a:schemeClr val="tx1">
                      <a:lumMod val="75000"/>
                      <a:lumOff val="25000"/>
                    </a:schemeClr>
                  </a:solidFill>
                  <a:effectLst/>
                  <a:uLnTx/>
                  <a:uFillTx/>
                  <a:latin typeface="+mn-lt"/>
                  <a:ea typeface="+mn-ea"/>
                </a:rPr>
                <a:t>要让每个人都理解公司业务</a:t>
              </a:r>
              <a:endParaRPr kumimoji="0" lang="zh-CN" altLang="en-US" sz="2200" i="0" u="none" strike="noStrike" kern="1200" cap="none" spc="0" normalizeH="0" baseline="0" noProof="0" dirty="0">
                <a:ln>
                  <a:noFill/>
                </a:ln>
                <a:solidFill>
                  <a:schemeClr val="tx1">
                    <a:lumMod val="75000"/>
                    <a:lumOff val="25000"/>
                  </a:schemeClr>
                </a:solidFill>
                <a:effectLst/>
                <a:uLnTx/>
                <a:uFillTx/>
                <a:latin typeface="+mn-lt"/>
                <a:ea typeface="+mn-ea"/>
              </a:endParaRPr>
            </a:p>
          </p:txBody>
        </p:sp>
        <p:sp>
          <p:nvSpPr>
            <p:cNvPr id="9" name="任意多边形 8"/>
            <p:cNvSpPr/>
            <p:nvPr>
              <p:custDataLst>
                <p:tags r:id="rId6"/>
              </p:custDataLst>
            </p:nvPr>
          </p:nvSpPr>
          <p:spPr>
            <a:xfrm flipH="1" flipV="1">
              <a:off x="7233" y="4073"/>
              <a:ext cx="978" cy="758"/>
            </a:xfrm>
            <a:custGeom>
              <a:avLst/>
              <a:gdLst>
                <a:gd name="connsiteX0" fmla="*/ 206921 w 620765"/>
                <a:gd name="connsiteY0" fmla="*/ 481452 h 481452"/>
                <a:gd name="connsiteX1" fmla="*/ 0 w 620765"/>
                <a:gd name="connsiteY1" fmla="*/ 481452 h 481452"/>
                <a:gd name="connsiteX2" fmla="*/ 413844 w 620765"/>
                <a:gd name="connsiteY2" fmla="*/ 0 h 481452"/>
                <a:gd name="connsiteX3" fmla="*/ 620765 w 620765"/>
                <a:gd name="connsiteY3" fmla="*/ 0 h 481452"/>
              </a:gdLst>
              <a:ahLst/>
              <a:cxnLst>
                <a:cxn ang="0">
                  <a:pos x="connsiteX0" y="connsiteY0"/>
                </a:cxn>
                <a:cxn ang="0">
                  <a:pos x="connsiteX1" y="connsiteY1"/>
                </a:cxn>
                <a:cxn ang="0">
                  <a:pos x="connsiteX2" y="connsiteY2"/>
                </a:cxn>
                <a:cxn ang="0">
                  <a:pos x="connsiteX3" y="connsiteY3"/>
                </a:cxn>
              </a:cxnLst>
              <a:rect l="l" t="t" r="r" b="b"/>
              <a:pathLst>
                <a:path w="620765" h="481452">
                  <a:moveTo>
                    <a:pt x="206921" y="481452"/>
                  </a:moveTo>
                  <a:lnTo>
                    <a:pt x="0" y="481452"/>
                  </a:lnTo>
                  <a:lnTo>
                    <a:pt x="413844" y="0"/>
                  </a:lnTo>
                  <a:lnTo>
                    <a:pt x="620765" y="0"/>
                  </a:lnTo>
                  <a:close/>
                </a:path>
              </a:pathLst>
            </a:custGeom>
            <a:solidFill>
              <a:srgbClr val="009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spcBef>
                  <a:spcPct val="0"/>
                </a:spcBef>
                <a:spcAft>
                  <a:spcPct val="0"/>
                </a:spcAft>
                <a:buClrTx/>
                <a:buSzTx/>
                <a:buFontTx/>
                <a:buNone/>
                <a:defRPr/>
              </a:pPr>
              <a:endParaRPr kumimoji="0" lang="zh-CN" altLang="en-US" sz="2200" b="0" i="0" u="none" strike="noStrike" kern="1200" cap="none" spc="0" normalizeH="0" baseline="0" noProof="0">
                <a:ln>
                  <a:noFill/>
                </a:ln>
                <a:solidFill>
                  <a:srgbClr val="FFFFFF"/>
                </a:solidFill>
                <a:effectLst/>
                <a:uLnTx/>
                <a:uFillTx/>
              </a:endParaRPr>
            </a:p>
          </p:txBody>
        </p:sp>
        <p:sp>
          <p:nvSpPr>
            <p:cNvPr id="10" name="任意多边形 9"/>
            <p:cNvSpPr/>
            <p:nvPr>
              <p:custDataLst>
                <p:tags r:id="rId7"/>
              </p:custDataLst>
            </p:nvPr>
          </p:nvSpPr>
          <p:spPr>
            <a:xfrm>
              <a:off x="7702" y="4073"/>
              <a:ext cx="1952" cy="758"/>
            </a:xfrm>
            <a:custGeom>
              <a:avLst/>
              <a:gdLst>
                <a:gd name="connsiteX0" fmla="*/ 413844 w 1239739"/>
                <a:gd name="connsiteY0" fmla="*/ 0 h 481452"/>
                <a:gd name="connsiteX1" fmla="*/ 1239739 w 1239739"/>
                <a:gd name="connsiteY1" fmla="*/ 0 h 481452"/>
                <a:gd name="connsiteX2" fmla="*/ 788611 w 1239739"/>
                <a:gd name="connsiteY2" fmla="*/ 481452 h 481452"/>
                <a:gd name="connsiteX3" fmla="*/ 0 w 1239739"/>
                <a:gd name="connsiteY3" fmla="*/ 481452 h 481452"/>
              </a:gdLst>
              <a:ahLst/>
              <a:cxnLst>
                <a:cxn ang="0">
                  <a:pos x="connsiteX0" y="connsiteY0"/>
                </a:cxn>
                <a:cxn ang="0">
                  <a:pos x="connsiteX1" y="connsiteY1"/>
                </a:cxn>
                <a:cxn ang="0">
                  <a:pos x="connsiteX2" y="connsiteY2"/>
                </a:cxn>
                <a:cxn ang="0">
                  <a:pos x="connsiteX3" y="connsiteY3"/>
                </a:cxn>
              </a:cxnLst>
              <a:rect l="l" t="t" r="r" b="b"/>
              <a:pathLst>
                <a:path w="1239739" h="481452">
                  <a:moveTo>
                    <a:pt x="413844" y="0"/>
                  </a:moveTo>
                  <a:lnTo>
                    <a:pt x="1239739" y="0"/>
                  </a:lnTo>
                  <a:lnTo>
                    <a:pt x="788611" y="481452"/>
                  </a:lnTo>
                  <a:lnTo>
                    <a:pt x="0" y="481452"/>
                  </a:lnTo>
                  <a:close/>
                </a:path>
              </a:pathLst>
            </a:custGeom>
            <a:solidFill>
              <a:srgbClr val="009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spcBef>
                  <a:spcPct val="0"/>
                </a:spcBef>
                <a:spcAft>
                  <a:spcPct val="0"/>
                </a:spcAft>
              </a:pPr>
              <a:r>
                <a:rPr lang="en-US" altLang="zh-CN" sz="2200">
                  <a:solidFill>
                    <a:schemeClr val="bg1"/>
                  </a:solidFill>
                </a:rPr>
                <a:t>02</a:t>
              </a:r>
              <a:endParaRPr lang="en-US" altLang="zh-CN" sz="2200">
                <a:solidFill>
                  <a:schemeClr val="bg1"/>
                </a:solidFill>
              </a:endParaRPr>
            </a:p>
          </p:txBody>
        </p:sp>
      </p:grpSp>
      <p:grpSp>
        <p:nvGrpSpPr>
          <p:cNvPr id="11" name="组合 10"/>
          <p:cNvGrpSpPr/>
          <p:nvPr/>
        </p:nvGrpSpPr>
        <p:grpSpPr>
          <a:xfrm rot="0">
            <a:off x="3495675" y="2846070"/>
            <a:ext cx="5889625" cy="497205"/>
            <a:chOff x="7233" y="4073"/>
            <a:chExt cx="9951" cy="840"/>
          </a:xfrm>
        </p:grpSpPr>
        <p:sp>
          <p:nvSpPr>
            <p:cNvPr id="12" name="文本框 128"/>
            <p:cNvSpPr txBox="1">
              <a:spLocks noChangeArrowheads="1"/>
            </p:cNvSpPr>
            <p:nvPr>
              <p:custDataLst>
                <p:tags r:id="rId8"/>
              </p:custDataLst>
            </p:nvPr>
          </p:nvSpPr>
          <p:spPr bwMode="auto">
            <a:xfrm>
              <a:off x="9506" y="4089"/>
              <a:ext cx="7678"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90000"/>
            </a:bodyPr>
            <a:lstStyle>
              <a:lvl1pPr>
                <a:lnSpc>
                  <a:spcPct val="90000"/>
                </a:lnSpc>
                <a:spcBef>
                  <a:spcPts val="1000"/>
                </a:spcBef>
                <a:buFont typeface="Arial" panose="020B0604020202090204" pitchFamily="34" charset="0"/>
                <a:buChar char="•"/>
                <a:defRPr sz="2800">
                  <a:solidFill>
                    <a:schemeClr val="tx1"/>
                  </a:solidFill>
                  <a:latin typeface="Calibri" panose="020F0702030404030204" pitchFamily="34" charset="0"/>
                  <a:ea typeface="宋体" panose="02010600030101010101"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702030404030204" pitchFamily="34" charset="0"/>
                  <a:ea typeface="宋体" panose="02010600030101010101"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702030404030204" pitchFamily="34" charset="0"/>
                  <a:ea typeface="宋体" panose="02010600030101010101"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702030404030204" pitchFamily="34" charset="0"/>
                  <a:ea typeface="宋体" panose="02010600030101010101"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702030404030204" pitchFamily="34" charset="0"/>
                  <a:ea typeface="宋体" panose="02010600030101010101" charset="-122"/>
                </a:defRPr>
              </a:lvl5pPr>
              <a:lvl6pPr marL="25146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6pPr>
              <a:lvl7pPr marL="29718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7pPr>
              <a:lvl8pPr marL="34290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8pPr>
              <a:lvl9pPr marL="38862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9pPr>
            </a:lstStyle>
            <a:p>
              <a:pPr marL="0" marR="0" lvl="0" indent="0" algn="l" defTabSz="914400" rtl="0" eaLnBrk="1" fontAlgn="base" latinLnBrk="0" hangingPunct="1">
                <a:spcBef>
                  <a:spcPct val="0"/>
                </a:spcBef>
                <a:spcAft>
                  <a:spcPct val="0"/>
                </a:spcAft>
                <a:buClrTx/>
                <a:buSzTx/>
                <a:buFont typeface="Arial" panose="020B0604020202090204" pitchFamily="34" charset="0"/>
                <a:buNone/>
                <a:defRPr/>
              </a:pPr>
              <a:r>
                <a:rPr kumimoji="0" lang="zh-CN" altLang="en-US" sz="2200" i="0" u="none" strike="noStrike" kern="1200" cap="none" spc="0" normalizeH="0" baseline="0" noProof="0" dirty="0">
                  <a:ln>
                    <a:noFill/>
                  </a:ln>
                  <a:solidFill>
                    <a:schemeClr val="tx1">
                      <a:lumMod val="75000"/>
                      <a:lumOff val="25000"/>
                    </a:schemeClr>
                  </a:solidFill>
                  <a:effectLst/>
                  <a:uLnTx/>
                  <a:uFillTx/>
                  <a:latin typeface="+mn-lt"/>
                  <a:ea typeface="+mn-ea"/>
                </a:rPr>
                <a:t>绝对坦诚，才能获得真正高效的反馈</a:t>
              </a:r>
              <a:endParaRPr kumimoji="0" lang="zh-CN" altLang="en-US" sz="2200" i="0" u="none" strike="noStrike" kern="1200" cap="none" spc="0" normalizeH="0" baseline="0" noProof="0" dirty="0">
                <a:ln>
                  <a:noFill/>
                </a:ln>
                <a:solidFill>
                  <a:schemeClr val="tx1">
                    <a:lumMod val="75000"/>
                    <a:lumOff val="25000"/>
                  </a:schemeClr>
                </a:solidFill>
                <a:effectLst/>
                <a:uLnTx/>
                <a:uFillTx/>
                <a:latin typeface="+mn-lt"/>
                <a:ea typeface="+mn-ea"/>
              </a:endParaRPr>
            </a:p>
          </p:txBody>
        </p:sp>
        <p:sp>
          <p:nvSpPr>
            <p:cNvPr id="13" name="任意多边形 12"/>
            <p:cNvSpPr/>
            <p:nvPr>
              <p:custDataLst>
                <p:tags r:id="rId9"/>
              </p:custDataLst>
            </p:nvPr>
          </p:nvSpPr>
          <p:spPr>
            <a:xfrm flipH="1" flipV="1">
              <a:off x="7233" y="4073"/>
              <a:ext cx="978" cy="758"/>
            </a:xfrm>
            <a:custGeom>
              <a:avLst/>
              <a:gdLst>
                <a:gd name="connsiteX0" fmla="*/ 206921 w 620765"/>
                <a:gd name="connsiteY0" fmla="*/ 481452 h 481452"/>
                <a:gd name="connsiteX1" fmla="*/ 0 w 620765"/>
                <a:gd name="connsiteY1" fmla="*/ 481452 h 481452"/>
                <a:gd name="connsiteX2" fmla="*/ 413844 w 620765"/>
                <a:gd name="connsiteY2" fmla="*/ 0 h 481452"/>
                <a:gd name="connsiteX3" fmla="*/ 620765 w 620765"/>
                <a:gd name="connsiteY3" fmla="*/ 0 h 481452"/>
              </a:gdLst>
              <a:ahLst/>
              <a:cxnLst>
                <a:cxn ang="0">
                  <a:pos x="connsiteX0" y="connsiteY0"/>
                </a:cxn>
                <a:cxn ang="0">
                  <a:pos x="connsiteX1" y="connsiteY1"/>
                </a:cxn>
                <a:cxn ang="0">
                  <a:pos x="connsiteX2" y="connsiteY2"/>
                </a:cxn>
                <a:cxn ang="0">
                  <a:pos x="connsiteX3" y="connsiteY3"/>
                </a:cxn>
              </a:cxnLst>
              <a:rect l="l" t="t" r="r" b="b"/>
              <a:pathLst>
                <a:path w="620765" h="481452">
                  <a:moveTo>
                    <a:pt x="206921" y="481452"/>
                  </a:moveTo>
                  <a:lnTo>
                    <a:pt x="0" y="481452"/>
                  </a:lnTo>
                  <a:lnTo>
                    <a:pt x="413844" y="0"/>
                  </a:lnTo>
                  <a:lnTo>
                    <a:pt x="620765" y="0"/>
                  </a:lnTo>
                  <a:close/>
                </a:path>
              </a:pathLst>
            </a:custGeom>
            <a:solidFill>
              <a:srgbClr val="009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spcBef>
                  <a:spcPct val="0"/>
                </a:spcBef>
                <a:spcAft>
                  <a:spcPct val="0"/>
                </a:spcAft>
                <a:buClrTx/>
                <a:buSzTx/>
                <a:buFontTx/>
                <a:buNone/>
                <a:defRPr/>
              </a:pPr>
              <a:endParaRPr kumimoji="0" lang="zh-CN" altLang="en-US" sz="2200" b="0" i="0" u="none" strike="noStrike" kern="1200" cap="none" spc="0" normalizeH="0" baseline="0" noProof="0">
                <a:ln>
                  <a:noFill/>
                </a:ln>
                <a:solidFill>
                  <a:srgbClr val="FFFFFF"/>
                </a:solidFill>
                <a:effectLst/>
                <a:uLnTx/>
                <a:uFillTx/>
              </a:endParaRPr>
            </a:p>
          </p:txBody>
        </p:sp>
        <p:sp>
          <p:nvSpPr>
            <p:cNvPr id="14" name="任意多边形 13"/>
            <p:cNvSpPr/>
            <p:nvPr>
              <p:custDataLst>
                <p:tags r:id="rId10"/>
              </p:custDataLst>
            </p:nvPr>
          </p:nvSpPr>
          <p:spPr>
            <a:xfrm>
              <a:off x="7702" y="4073"/>
              <a:ext cx="1952" cy="758"/>
            </a:xfrm>
            <a:custGeom>
              <a:avLst/>
              <a:gdLst>
                <a:gd name="connsiteX0" fmla="*/ 413844 w 1239739"/>
                <a:gd name="connsiteY0" fmla="*/ 0 h 481452"/>
                <a:gd name="connsiteX1" fmla="*/ 1239739 w 1239739"/>
                <a:gd name="connsiteY1" fmla="*/ 0 h 481452"/>
                <a:gd name="connsiteX2" fmla="*/ 788611 w 1239739"/>
                <a:gd name="connsiteY2" fmla="*/ 481452 h 481452"/>
                <a:gd name="connsiteX3" fmla="*/ 0 w 1239739"/>
                <a:gd name="connsiteY3" fmla="*/ 481452 h 481452"/>
              </a:gdLst>
              <a:ahLst/>
              <a:cxnLst>
                <a:cxn ang="0">
                  <a:pos x="connsiteX0" y="connsiteY0"/>
                </a:cxn>
                <a:cxn ang="0">
                  <a:pos x="connsiteX1" y="connsiteY1"/>
                </a:cxn>
                <a:cxn ang="0">
                  <a:pos x="connsiteX2" y="connsiteY2"/>
                </a:cxn>
                <a:cxn ang="0">
                  <a:pos x="connsiteX3" y="connsiteY3"/>
                </a:cxn>
              </a:cxnLst>
              <a:rect l="l" t="t" r="r" b="b"/>
              <a:pathLst>
                <a:path w="1239739" h="481452">
                  <a:moveTo>
                    <a:pt x="413844" y="0"/>
                  </a:moveTo>
                  <a:lnTo>
                    <a:pt x="1239739" y="0"/>
                  </a:lnTo>
                  <a:lnTo>
                    <a:pt x="788611" y="481452"/>
                  </a:lnTo>
                  <a:lnTo>
                    <a:pt x="0" y="481452"/>
                  </a:lnTo>
                  <a:close/>
                </a:path>
              </a:pathLst>
            </a:custGeom>
            <a:solidFill>
              <a:srgbClr val="009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spcBef>
                  <a:spcPct val="0"/>
                </a:spcBef>
                <a:spcAft>
                  <a:spcPct val="0"/>
                </a:spcAft>
              </a:pPr>
              <a:r>
                <a:rPr lang="en-US" altLang="zh-CN" sz="2200">
                  <a:solidFill>
                    <a:schemeClr val="bg1"/>
                  </a:solidFill>
                </a:rPr>
                <a:t>03</a:t>
              </a:r>
              <a:endParaRPr lang="en-US" altLang="zh-CN" sz="2200">
                <a:solidFill>
                  <a:schemeClr val="bg1"/>
                </a:solidFill>
              </a:endParaRPr>
            </a:p>
          </p:txBody>
        </p:sp>
      </p:grpSp>
      <p:grpSp>
        <p:nvGrpSpPr>
          <p:cNvPr id="15" name="组合 14"/>
          <p:cNvGrpSpPr/>
          <p:nvPr/>
        </p:nvGrpSpPr>
        <p:grpSpPr>
          <a:xfrm rot="0">
            <a:off x="3495675" y="3491865"/>
            <a:ext cx="5889625" cy="497205"/>
            <a:chOff x="7233" y="4073"/>
            <a:chExt cx="9951" cy="840"/>
          </a:xfrm>
        </p:grpSpPr>
        <p:sp>
          <p:nvSpPr>
            <p:cNvPr id="16" name="文本框 128"/>
            <p:cNvSpPr txBox="1">
              <a:spLocks noChangeArrowheads="1"/>
            </p:cNvSpPr>
            <p:nvPr>
              <p:custDataLst>
                <p:tags r:id="rId11"/>
              </p:custDataLst>
            </p:nvPr>
          </p:nvSpPr>
          <p:spPr bwMode="auto">
            <a:xfrm>
              <a:off x="9506" y="4089"/>
              <a:ext cx="7678"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lnSpc>
                  <a:spcPct val="90000"/>
                </a:lnSpc>
                <a:spcBef>
                  <a:spcPts val="1000"/>
                </a:spcBef>
                <a:buFont typeface="Arial" panose="020B0604020202090204" pitchFamily="34" charset="0"/>
                <a:buChar char="•"/>
                <a:defRPr sz="2800">
                  <a:solidFill>
                    <a:schemeClr val="tx1"/>
                  </a:solidFill>
                  <a:latin typeface="Calibri" panose="020F0702030404030204" pitchFamily="34" charset="0"/>
                  <a:ea typeface="宋体" panose="02010600030101010101"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702030404030204" pitchFamily="34" charset="0"/>
                  <a:ea typeface="宋体" panose="02010600030101010101"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702030404030204" pitchFamily="34" charset="0"/>
                  <a:ea typeface="宋体" panose="02010600030101010101"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702030404030204" pitchFamily="34" charset="0"/>
                  <a:ea typeface="宋体" panose="02010600030101010101"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702030404030204" pitchFamily="34" charset="0"/>
                  <a:ea typeface="宋体" panose="02010600030101010101" charset="-122"/>
                </a:defRPr>
              </a:lvl5pPr>
              <a:lvl6pPr marL="25146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6pPr>
              <a:lvl7pPr marL="29718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7pPr>
              <a:lvl8pPr marL="34290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8pPr>
              <a:lvl9pPr marL="38862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9pPr>
            </a:lstStyle>
            <a:p>
              <a:pPr marL="0" marR="0" lvl="0" indent="0" algn="l" defTabSz="914400" rtl="0" eaLnBrk="1" fontAlgn="base" latinLnBrk="0" hangingPunct="1">
                <a:spcBef>
                  <a:spcPct val="0"/>
                </a:spcBef>
                <a:spcAft>
                  <a:spcPct val="0"/>
                </a:spcAft>
                <a:buClrTx/>
                <a:buSzTx/>
                <a:buFont typeface="Arial" panose="020B0604020202090204" pitchFamily="34" charset="0"/>
                <a:buNone/>
                <a:defRPr/>
              </a:pPr>
              <a:r>
                <a:rPr kumimoji="0" lang="zh-CN" altLang="en-US" sz="2200" i="0" u="none" strike="noStrike" kern="1200" cap="none" spc="0" normalizeH="0" baseline="0" noProof="0" dirty="0">
                  <a:ln>
                    <a:noFill/>
                  </a:ln>
                  <a:solidFill>
                    <a:schemeClr val="tx1">
                      <a:lumMod val="75000"/>
                      <a:lumOff val="25000"/>
                    </a:schemeClr>
                  </a:solidFill>
                  <a:effectLst/>
                  <a:uLnTx/>
                  <a:uFillTx/>
                  <a:latin typeface="+mn-lt"/>
                  <a:ea typeface="+mn-ea"/>
                </a:rPr>
                <a:t>只有事实才能捍卫观点</a:t>
              </a:r>
              <a:endParaRPr kumimoji="0" lang="zh-CN" altLang="en-US" sz="2200" i="0" u="none" strike="noStrike" kern="1200" cap="none" spc="0" normalizeH="0" baseline="0" noProof="0" dirty="0">
                <a:ln>
                  <a:noFill/>
                </a:ln>
                <a:solidFill>
                  <a:schemeClr val="tx1">
                    <a:lumMod val="75000"/>
                    <a:lumOff val="25000"/>
                  </a:schemeClr>
                </a:solidFill>
                <a:effectLst/>
                <a:uLnTx/>
                <a:uFillTx/>
                <a:latin typeface="+mn-lt"/>
                <a:ea typeface="+mn-ea"/>
              </a:endParaRPr>
            </a:p>
          </p:txBody>
        </p:sp>
        <p:sp>
          <p:nvSpPr>
            <p:cNvPr id="17" name="任意多边形 16"/>
            <p:cNvSpPr/>
            <p:nvPr>
              <p:custDataLst>
                <p:tags r:id="rId12"/>
              </p:custDataLst>
            </p:nvPr>
          </p:nvSpPr>
          <p:spPr>
            <a:xfrm flipH="1" flipV="1">
              <a:off x="7233" y="4073"/>
              <a:ext cx="978" cy="758"/>
            </a:xfrm>
            <a:custGeom>
              <a:avLst/>
              <a:gdLst>
                <a:gd name="connsiteX0" fmla="*/ 206921 w 620765"/>
                <a:gd name="connsiteY0" fmla="*/ 481452 h 481452"/>
                <a:gd name="connsiteX1" fmla="*/ 0 w 620765"/>
                <a:gd name="connsiteY1" fmla="*/ 481452 h 481452"/>
                <a:gd name="connsiteX2" fmla="*/ 413844 w 620765"/>
                <a:gd name="connsiteY2" fmla="*/ 0 h 481452"/>
                <a:gd name="connsiteX3" fmla="*/ 620765 w 620765"/>
                <a:gd name="connsiteY3" fmla="*/ 0 h 481452"/>
              </a:gdLst>
              <a:ahLst/>
              <a:cxnLst>
                <a:cxn ang="0">
                  <a:pos x="connsiteX0" y="connsiteY0"/>
                </a:cxn>
                <a:cxn ang="0">
                  <a:pos x="connsiteX1" y="connsiteY1"/>
                </a:cxn>
                <a:cxn ang="0">
                  <a:pos x="connsiteX2" y="connsiteY2"/>
                </a:cxn>
                <a:cxn ang="0">
                  <a:pos x="connsiteX3" y="connsiteY3"/>
                </a:cxn>
              </a:cxnLst>
              <a:rect l="l" t="t" r="r" b="b"/>
              <a:pathLst>
                <a:path w="620765" h="481452">
                  <a:moveTo>
                    <a:pt x="206921" y="481452"/>
                  </a:moveTo>
                  <a:lnTo>
                    <a:pt x="0" y="481452"/>
                  </a:lnTo>
                  <a:lnTo>
                    <a:pt x="413844" y="0"/>
                  </a:lnTo>
                  <a:lnTo>
                    <a:pt x="620765" y="0"/>
                  </a:lnTo>
                  <a:close/>
                </a:path>
              </a:pathLst>
            </a:custGeom>
            <a:solidFill>
              <a:srgbClr val="009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spcBef>
                  <a:spcPct val="0"/>
                </a:spcBef>
                <a:spcAft>
                  <a:spcPct val="0"/>
                </a:spcAft>
                <a:buClrTx/>
                <a:buSzTx/>
                <a:buFontTx/>
                <a:buNone/>
                <a:defRPr/>
              </a:pPr>
              <a:endParaRPr kumimoji="0" lang="zh-CN" altLang="en-US" sz="2200" b="0" i="0" u="none" strike="noStrike" kern="1200" cap="none" spc="0" normalizeH="0" baseline="0" noProof="0">
                <a:ln>
                  <a:noFill/>
                </a:ln>
                <a:solidFill>
                  <a:srgbClr val="FFFFFF"/>
                </a:solidFill>
                <a:effectLst/>
                <a:uLnTx/>
                <a:uFillTx/>
              </a:endParaRPr>
            </a:p>
          </p:txBody>
        </p:sp>
        <p:sp>
          <p:nvSpPr>
            <p:cNvPr id="18" name="任意多边形 17"/>
            <p:cNvSpPr/>
            <p:nvPr>
              <p:custDataLst>
                <p:tags r:id="rId13"/>
              </p:custDataLst>
            </p:nvPr>
          </p:nvSpPr>
          <p:spPr>
            <a:xfrm>
              <a:off x="7702" y="4073"/>
              <a:ext cx="1952" cy="758"/>
            </a:xfrm>
            <a:custGeom>
              <a:avLst/>
              <a:gdLst>
                <a:gd name="connsiteX0" fmla="*/ 413844 w 1239739"/>
                <a:gd name="connsiteY0" fmla="*/ 0 h 481452"/>
                <a:gd name="connsiteX1" fmla="*/ 1239739 w 1239739"/>
                <a:gd name="connsiteY1" fmla="*/ 0 h 481452"/>
                <a:gd name="connsiteX2" fmla="*/ 788611 w 1239739"/>
                <a:gd name="connsiteY2" fmla="*/ 481452 h 481452"/>
                <a:gd name="connsiteX3" fmla="*/ 0 w 1239739"/>
                <a:gd name="connsiteY3" fmla="*/ 481452 h 481452"/>
              </a:gdLst>
              <a:ahLst/>
              <a:cxnLst>
                <a:cxn ang="0">
                  <a:pos x="connsiteX0" y="connsiteY0"/>
                </a:cxn>
                <a:cxn ang="0">
                  <a:pos x="connsiteX1" y="connsiteY1"/>
                </a:cxn>
                <a:cxn ang="0">
                  <a:pos x="connsiteX2" y="connsiteY2"/>
                </a:cxn>
                <a:cxn ang="0">
                  <a:pos x="connsiteX3" y="connsiteY3"/>
                </a:cxn>
              </a:cxnLst>
              <a:rect l="l" t="t" r="r" b="b"/>
              <a:pathLst>
                <a:path w="1239739" h="481452">
                  <a:moveTo>
                    <a:pt x="413844" y="0"/>
                  </a:moveTo>
                  <a:lnTo>
                    <a:pt x="1239739" y="0"/>
                  </a:lnTo>
                  <a:lnTo>
                    <a:pt x="788611" y="481452"/>
                  </a:lnTo>
                  <a:lnTo>
                    <a:pt x="0" y="481452"/>
                  </a:lnTo>
                  <a:close/>
                </a:path>
              </a:pathLst>
            </a:custGeom>
            <a:solidFill>
              <a:srgbClr val="009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spcBef>
                  <a:spcPct val="0"/>
                </a:spcBef>
                <a:spcAft>
                  <a:spcPct val="0"/>
                </a:spcAft>
              </a:pPr>
              <a:r>
                <a:rPr lang="en-US" altLang="zh-CN" sz="2200">
                  <a:solidFill>
                    <a:schemeClr val="bg1"/>
                  </a:solidFill>
                </a:rPr>
                <a:t>04</a:t>
              </a:r>
              <a:endParaRPr lang="en-US" altLang="zh-CN" sz="2200">
                <a:solidFill>
                  <a:schemeClr val="bg1"/>
                </a:solidFill>
              </a:endParaRPr>
            </a:p>
          </p:txBody>
        </p:sp>
      </p:grpSp>
      <p:grpSp>
        <p:nvGrpSpPr>
          <p:cNvPr id="4" name="组合 3"/>
          <p:cNvGrpSpPr/>
          <p:nvPr/>
        </p:nvGrpSpPr>
        <p:grpSpPr>
          <a:xfrm rot="0">
            <a:off x="3495675" y="4137660"/>
            <a:ext cx="5889625" cy="497205"/>
            <a:chOff x="7233" y="4073"/>
            <a:chExt cx="9951" cy="840"/>
          </a:xfrm>
        </p:grpSpPr>
        <p:sp>
          <p:nvSpPr>
            <p:cNvPr id="6" name="文本框 128"/>
            <p:cNvSpPr txBox="1">
              <a:spLocks noChangeArrowheads="1"/>
            </p:cNvSpPr>
            <p:nvPr>
              <p:custDataLst>
                <p:tags r:id="rId14"/>
              </p:custDataLst>
            </p:nvPr>
          </p:nvSpPr>
          <p:spPr bwMode="auto">
            <a:xfrm>
              <a:off x="9506" y="4089"/>
              <a:ext cx="7678"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lnSpc>
                  <a:spcPct val="90000"/>
                </a:lnSpc>
                <a:spcBef>
                  <a:spcPts val="1000"/>
                </a:spcBef>
                <a:buFont typeface="Arial" panose="020B0604020202090204" pitchFamily="34" charset="0"/>
                <a:buChar char="•"/>
                <a:defRPr sz="2800">
                  <a:solidFill>
                    <a:schemeClr val="tx1"/>
                  </a:solidFill>
                  <a:latin typeface="Calibri" panose="020F0702030404030204" pitchFamily="34" charset="0"/>
                  <a:ea typeface="宋体" panose="02010600030101010101"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702030404030204" pitchFamily="34" charset="0"/>
                  <a:ea typeface="宋体" panose="02010600030101010101"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702030404030204" pitchFamily="34" charset="0"/>
                  <a:ea typeface="宋体" panose="02010600030101010101"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702030404030204" pitchFamily="34" charset="0"/>
                  <a:ea typeface="宋体" panose="02010600030101010101"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702030404030204" pitchFamily="34" charset="0"/>
                  <a:ea typeface="宋体" panose="02010600030101010101" charset="-122"/>
                </a:defRPr>
              </a:lvl5pPr>
              <a:lvl6pPr marL="25146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6pPr>
              <a:lvl7pPr marL="29718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7pPr>
              <a:lvl8pPr marL="34290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8pPr>
              <a:lvl9pPr marL="38862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9pPr>
            </a:lstStyle>
            <a:p>
              <a:pPr marL="0" marR="0" lvl="0" indent="0" algn="l" defTabSz="914400" rtl="0" eaLnBrk="1" fontAlgn="base" latinLnBrk="0" hangingPunct="1">
                <a:spcBef>
                  <a:spcPct val="0"/>
                </a:spcBef>
                <a:spcAft>
                  <a:spcPct val="0"/>
                </a:spcAft>
                <a:buClrTx/>
                <a:buSzTx/>
                <a:buFont typeface="Arial" panose="020B0604020202090204" pitchFamily="34" charset="0"/>
                <a:buNone/>
                <a:defRPr/>
              </a:pPr>
              <a:r>
                <a:rPr kumimoji="0" lang="zh-CN" altLang="en-US" sz="2200" i="0" u="none" strike="noStrike" kern="1200" cap="none" spc="0" normalizeH="0" baseline="0" noProof="0" dirty="0">
                  <a:ln>
                    <a:noFill/>
                  </a:ln>
                  <a:solidFill>
                    <a:schemeClr val="tx1">
                      <a:lumMod val="75000"/>
                      <a:lumOff val="25000"/>
                    </a:schemeClr>
                  </a:solidFill>
                  <a:effectLst/>
                  <a:uLnTx/>
                  <a:uFillTx/>
                  <a:latin typeface="+mn-lt"/>
                  <a:ea typeface="+mn-ea"/>
                </a:rPr>
                <a:t>现在就开始组建你未来需要的团队</a:t>
              </a:r>
              <a:endParaRPr kumimoji="0" lang="zh-CN" altLang="en-US" sz="2200" i="0" u="none" strike="noStrike" kern="1200" cap="none" spc="0" normalizeH="0" baseline="0" noProof="0" dirty="0">
                <a:ln>
                  <a:noFill/>
                </a:ln>
                <a:solidFill>
                  <a:schemeClr val="tx1">
                    <a:lumMod val="75000"/>
                    <a:lumOff val="25000"/>
                  </a:schemeClr>
                </a:solidFill>
                <a:effectLst/>
                <a:uLnTx/>
                <a:uFillTx/>
                <a:latin typeface="+mn-lt"/>
                <a:ea typeface="+mn-ea"/>
              </a:endParaRPr>
            </a:p>
          </p:txBody>
        </p:sp>
        <p:sp>
          <p:nvSpPr>
            <p:cNvPr id="7" name="任意多边形 6"/>
            <p:cNvSpPr/>
            <p:nvPr>
              <p:custDataLst>
                <p:tags r:id="rId15"/>
              </p:custDataLst>
            </p:nvPr>
          </p:nvSpPr>
          <p:spPr>
            <a:xfrm flipH="1" flipV="1">
              <a:off x="7233" y="4073"/>
              <a:ext cx="978" cy="758"/>
            </a:xfrm>
            <a:custGeom>
              <a:avLst/>
              <a:gdLst>
                <a:gd name="connsiteX0" fmla="*/ 206921 w 620765"/>
                <a:gd name="connsiteY0" fmla="*/ 481452 h 481452"/>
                <a:gd name="connsiteX1" fmla="*/ 0 w 620765"/>
                <a:gd name="connsiteY1" fmla="*/ 481452 h 481452"/>
                <a:gd name="connsiteX2" fmla="*/ 413844 w 620765"/>
                <a:gd name="connsiteY2" fmla="*/ 0 h 481452"/>
                <a:gd name="connsiteX3" fmla="*/ 620765 w 620765"/>
                <a:gd name="connsiteY3" fmla="*/ 0 h 481452"/>
              </a:gdLst>
              <a:ahLst/>
              <a:cxnLst>
                <a:cxn ang="0">
                  <a:pos x="connsiteX0" y="connsiteY0"/>
                </a:cxn>
                <a:cxn ang="0">
                  <a:pos x="connsiteX1" y="connsiteY1"/>
                </a:cxn>
                <a:cxn ang="0">
                  <a:pos x="connsiteX2" y="connsiteY2"/>
                </a:cxn>
                <a:cxn ang="0">
                  <a:pos x="connsiteX3" y="connsiteY3"/>
                </a:cxn>
              </a:cxnLst>
              <a:rect l="l" t="t" r="r" b="b"/>
              <a:pathLst>
                <a:path w="620765" h="481452">
                  <a:moveTo>
                    <a:pt x="206921" y="481452"/>
                  </a:moveTo>
                  <a:lnTo>
                    <a:pt x="0" y="481452"/>
                  </a:lnTo>
                  <a:lnTo>
                    <a:pt x="413844" y="0"/>
                  </a:lnTo>
                  <a:lnTo>
                    <a:pt x="620765" y="0"/>
                  </a:lnTo>
                  <a:close/>
                </a:path>
              </a:pathLst>
            </a:custGeom>
            <a:solidFill>
              <a:srgbClr val="009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spcBef>
                  <a:spcPct val="0"/>
                </a:spcBef>
                <a:spcAft>
                  <a:spcPct val="0"/>
                </a:spcAft>
                <a:buClrTx/>
                <a:buSzTx/>
                <a:buFontTx/>
                <a:buNone/>
                <a:defRPr/>
              </a:pPr>
              <a:endParaRPr kumimoji="0" lang="zh-CN" altLang="en-US" sz="2200" b="0" i="0" u="none" strike="noStrike" kern="1200" cap="none" spc="0" normalizeH="0" baseline="0" noProof="0">
                <a:ln>
                  <a:noFill/>
                </a:ln>
                <a:solidFill>
                  <a:srgbClr val="FFFFFF"/>
                </a:solidFill>
                <a:effectLst/>
                <a:uLnTx/>
                <a:uFillTx/>
              </a:endParaRPr>
            </a:p>
          </p:txBody>
        </p:sp>
        <p:sp>
          <p:nvSpPr>
            <p:cNvPr id="8" name="任意多边形 7"/>
            <p:cNvSpPr/>
            <p:nvPr>
              <p:custDataLst>
                <p:tags r:id="rId16"/>
              </p:custDataLst>
            </p:nvPr>
          </p:nvSpPr>
          <p:spPr>
            <a:xfrm>
              <a:off x="7702" y="4073"/>
              <a:ext cx="1952" cy="758"/>
            </a:xfrm>
            <a:custGeom>
              <a:avLst/>
              <a:gdLst>
                <a:gd name="connsiteX0" fmla="*/ 413844 w 1239739"/>
                <a:gd name="connsiteY0" fmla="*/ 0 h 481452"/>
                <a:gd name="connsiteX1" fmla="*/ 1239739 w 1239739"/>
                <a:gd name="connsiteY1" fmla="*/ 0 h 481452"/>
                <a:gd name="connsiteX2" fmla="*/ 788611 w 1239739"/>
                <a:gd name="connsiteY2" fmla="*/ 481452 h 481452"/>
                <a:gd name="connsiteX3" fmla="*/ 0 w 1239739"/>
                <a:gd name="connsiteY3" fmla="*/ 481452 h 481452"/>
              </a:gdLst>
              <a:ahLst/>
              <a:cxnLst>
                <a:cxn ang="0">
                  <a:pos x="connsiteX0" y="connsiteY0"/>
                </a:cxn>
                <a:cxn ang="0">
                  <a:pos x="connsiteX1" y="connsiteY1"/>
                </a:cxn>
                <a:cxn ang="0">
                  <a:pos x="connsiteX2" y="connsiteY2"/>
                </a:cxn>
                <a:cxn ang="0">
                  <a:pos x="connsiteX3" y="connsiteY3"/>
                </a:cxn>
              </a:cxnLst>
              <a:rect l="l" t="t" r="r" b="b"/>
              <a:pathLst>
                <a:path w="1239739" h="481452">
                  <a:moveTo>
                    <a:pt x="413844" y="0"/>
                  </a:moveTo>
                  <a:lnTo>
                    <a:pt x="1239739" y="0"/>
                  </a:lnTo>
                  <a:lnTo>
                    <a:pt x="788611" y="481452"/>
                  </a:lnTo>
                  <a:lnTo>
                    <a:pt x="0" y="481452"/>
                  </a:lnTo>
                  <a:close/>
                </a:path>
              </a:pathLst>
            </a:custGeom>
            <a:solidFill>
              <a:srgbClr val="009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spcBef>
                  <a:spcPct val="0"/>
                </a:spcBef>
                <a:spcAft>
                  <a:spcPct val="0"/>
                </a:spcAft>
              </a:pPr>
              <a:r>
                <a:rPr lang="en-US" altLang="zh-CN" sz="2200">
                  <a:solidFill>
                    <a:schemeClr val="bg1"/>
                  </a:solidFill>
                </a:rPr>
                <a:t>05</a:t>
              </a:r>
              <a:endParaRPr lang="en-US" altLang="zh-CN" sz="2200">
                <a:solidFill>
                  <a:schemeClr val="bg1"/>
                </a:solidFill>
              </a:endParaRPr>
            </a:p>
          </p:txBody>
        </p:sp>
      </p:grpSp>
      <p:grpSp>
        <p:nvGrpSpPr>
          <p:cNvPr id="19" name="组合 18"/>
          <p:cNvGrpSpPr/>
          <p:nvPr/>
        </p:nvGrpSpPr>
        <p:grpSpPr>
          <a:xfrm rot="0">
            <a:off x="3495675" y="4794885"/>
            <a:ext cx="5889625" cy="497205"/>
            <a:chOff x="7233" y="4073"/>
            <a:chExt cx="9951" cy="840"/>
          </a:xfrm>
        </p:grpSpPr>
        <p:sp>
          <p:nvSpPr>
            <p:cNvPr id="20" name="文本框 128"/>
            <p:cNvSpPr txBox="1">
              <a:spLocks noChangeArrowheads="1"/>
            </p:cNvSpPr>
            <p:nvPr>
              <p:custDataLst>
                <p:tags r:id="rId17"/>
              </p:custDataLst>
            </p:nvPr>
          </p:nvSpPr>
          <p:spPr bwMode="auto">
            <a:xfrm>
              <a:off x="9506" y="4089"/>
              <a:ext cx="7678"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80000"/>
            </a:bodyPr>
            <a:lstStyle>
              <a:lvl1pPr>
                <a:lnSpc>
                  <a:spcPct val="90000"/>
                </a:lnSpc>
                <a:spcBef>
                  <a:spcPts val="1000"/>
                </a:spcBef>
                <a:buFont typeface="Arial" panose="020B0604020202090204" pitchFamily="34" charset="0"/>
                <a:buChar char="•"/>
                <a:defRPr sz="2800">
                  <a:solidFill>
                    <a:schemeClr val="tx1"/>
                  </a:solidFill>
                  <a:latin typeface="Calibri" panose="020F0702030404030204" pitchFamily="34" charset="0"/>
                  <a:ea typeface="宋体" panose="02010600030101010101"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702030404030204" pitchFamily="34" charset="0"/>
                  <a:ea typeface="宋体" panose="02010600030101010101"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702030404030204" pitchFamily="34" charset="0"/>
                  <a:ea typeface="宋体" panose="02010600030101010101"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702030404030204" pitchFamily="34" charset="0"/>
                  <a:ea typeface="宋体" panose="02010600030101010101"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702030404030204" pitchFamily="34" charset="0"/>
                  <a:ea typeface="宋体" panose="02010600030101010101" charset="-122"/>
                </a:defRPr>
              </a:lvl5pPr>
              <a:lvl6pPr marL="25146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6pPr>
              <a:lvl7pPr marL="29718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7pPr>
              <a:lvl8pPr marL="34290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8pPr>
              <a:lvl9pPr marL="38862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9pPr>
            </a:lstStyle>
            <a:p>
              <a:pPr marL="0" marR="0" lvl="0" indent="0" algn="l" defTabSz="914400" rtl="0" eaLnBrk="1" fontAlgn="base" latinLnBrk="0" hangingPunct="1">
                <a:spcBef>
                  <a:spcPct val="0"/>
                </a:spcBef>
                <a:spcAft>
                  <a:spcPct val="0"/>
                </a:spcAft>
                <a:buClrTx/>
                <a:buSzTx/>
                <a:buFont typeface="Arial" panose="020B0604020202090204" pitchFamily="34" charset="0"/>
                <a:buNone/>
                <a:defRPr/>
              </a:pPr>
              <a:r>
                <a:rPr kumimoji="0" lang="zh-CN" altLang="en-US" sz="2200" i="0" u="none" strike="noStrike" kern="1200" cap="none" spc="0" normalizeH="0" baseline="0" noProof="0" dirty="0">
                  <a:ln>
                    <a:noFill/>
                  </a:ln>
                  <a:solidFill>
                    <a:schemeClr val="tx1">
                      <a:lumMod val="75000"/>
                      <a:lumOff val="25000"/>
                    </a:schemeClr>
                  </a:solidFill>
                  <a:effectLst/>
                  <a:uLnTx/>
                  <a:uFillTx/>
                  <a:latin typeface="+mn-lt"/>
                  <a:ea typeface="+mn-ea"/>
                </a:rPr>
                <a:t>员工与岗位的关系，不是匹配而是高度匹配</a:t>
              </a:r>
              <a:endParaRPr kumimoji="0" lang="zh-CN" altLang="en-US" sz="2200" i="0" u="none" strike="noStrike" kern="1200" cap="none" spc="0" normalizeH="0" baseline="0" noProof="0" dirty="0">
                <a:ln>
                  <a:noFill/>
                </a:ln>
                <a:solidFill>
                  <a:schemeClr val="tx1">
                    <a:lumMod val="75000"/>
                    <a:lumOff val="25000"/>
                  </a:schemeClr>
                </a:solidFill>
                <a:effectLst/>
                <a:uLnTx/>
                <a:uFillTx/>
                <a:latin typeface="+mn-lt"/>
                <a:ea typeface="+mn-ea"/>
              </a:endParaRPr>
            </a:p>
          </p:txBody>
        </p:sp>
        <p:sp>
          <p:nvSpPr>
            <p:cNvPr id="21" name="任意多边形 20"/>
            <p:cNvSpPr/>
            <p:nvPr>
              <p:custDataLst>
                <p:tags r:id="rId18"/>
              </p:custDataLst>
            </p:nvPr>
          </p:nvSpPr>
          <p:spPr>
            <a:xfrm flipH="1" flipV="1">
              <a:off x="7233" y="4073"/>
              <a:ext cx="978" cy="758"/>
            </a:xfrm>
            <a:custGeom>
              <a:avLst/>
              <a:gdLst>
                <a:gd name="connsiteX0" fmla="*/ 206921 w 620765"/>
                <a:gd name="connsiteY0" fmla="*/ 481452 h 481452"/>
                <a:gd name="connsiteX1" fmla="*/ 0 w 620765"/>
                <a:gd name="connsiteY1" fmla="*/ 481452 h 481452"/>
                <a:gd name="connsiteX2" fmla="*/ 413844 w 620765"/>
                <a:gd name="connsiteY2" fmla="*/ 0 h 481452"/>
                <a:gd name="connsiteX3" fmla="*/ 620765 w 620765"/>
                <a:gd name="connsiteY3" fmla="*/ 0 h 481452"/>
              </a:gdLst>
              <a:ahLst/>
              <a:cxnLst>
                <a:cxn ang="0">
                  <a:pos x="connsiteX0" y="connsiteY0"/>
                </a:cxn>
                <a:cxn ang="0">
                  <a:pos x="connsiteX1" y="connsiteY1"/>
                </a:cxn>
                <a:cxn ang="0">
                  <a:pos x="connsiteX2" y="connsiteY2"/>
                </a:cxn>
                <a:cxn ang="0">
                  <a:pos x="connsiteX3" y="connsiteY3"/>
                </a:cxn>
              </a:cxnLst>
              <a:rect l="l" t="t" r="r" b="b"/>
              <a:pathLst>
                <a:path w="620765" h="481452">
                  <a:moveTo>
                    <a:pt x="206921" y="481452"/>
                  </a:moveTo>
                  <a:lnTo>
                    <a:pt x="0" y="481452"/>
                  </a:lnTo>
                  <a:lnTo>
                    <a:pt x="413844" y="0"/>
                  </a:lnTo>
                  <a:lnTo>
                    <a:pt x="620765" y="0"/>
                  </a:lnTo>
                  <a:close/>
                </a:path>
              </a:pathLst>
            </a:custGeom>
            <a:solidFill>
              <a:srgbClr val="009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spcBef>
                  <a:spcPct val="0"/>
                </a:spcBef>
                <a:spcAft>
                  <a:spcPct val="0"/>
                </a:spcAft>
                <a:buClrTx/>
                <a:buSzTx/>
                <a:buFontTx/>
                <a:buNone/>
                <a:defRPr/>
              </a:pPr>
              <a:endParaRPr kumimoji="0" lang="zh-CN" altLang="en-US" sz="2200" b="0" i="0" u="none" strike="noStrike" kern="1200" cap="none" spc="0" normalizeH="0" baseline="0" noProof="0">
                <a:ln>
                  <a:noFill/>
                </a:ln>
                <a:solidFill>
                  <a:srgbClr val="FFFFFF"/>
                </a:solidFill>
                <a:effectLst/>
                <a:uLnTx/>
                <a:uFillTx/>
              </a:endParaRPr>
            </a:p>
          </p:txBody>
        </p:sp>
        <p:sp>
          <p:nvSpPr>
            <p:cNvPr id="23" name="任意多边形 22"/>
            <p:cNvSpPr/>
            <p:nvPr>
              <p:custDataLst>
                <p:tags r:id="rId19"/>
              </p:custDataLst>
            </p:nvPr>
          </p:nvSpPr>
          <p:spPr>
            <a:xfrm>
              <a:off x="7702" y="4073"/>
              <a:ext cx="1952" cy="758"/>
            </a:xfrm>
            <a:custGeom>
              <a:avLst/>
              <a:gdLst>
                <a:gd name="connsiteX0" fmla="*/ 413844 w 1239739"/>
                <a:gd name="connsiteY0" fmla="*/ 0 h 481452"/>
                <a:gd name="connsiteX1" fmla="*/ 1239739 w 1239739"/>
                <a:gd name="connsiteY1" fmla="*/ 0 h 481452"/>
                <a:gd name="connsiteX2" fmla="*/ 788611 w 1239739"/>
                <a:gd name="connsiteY2" fmla="*/ 481452 h 481452"/>
                <a:gd name="connsiteX3" fmla="*/ 0 w 1239739"/>
                <a:gd name="connsiteY3" fmla="*/ 481452 h 481452"/>
              </a:gdLst>
              <a:ahLst/>
              <a:cxnLst>
                <a:cxn ang="0">
                  <a:pos x="connsiteX0" y="connsiteY0"/>
                </a:cxn>
                <a:cxn ang="0">
                  <a:pos x="connsiteX1" y="connsiteY1"/>
                </a:cxn>
                <a:cxn ang="0">
                  <a:pos x="connsiteX2" y="connsiteY2"/>
                </a:cxn>
                <a:cxn ang="0">
                  <a:pos x="connsiteX3" y="connsiteY3"/>
                </a:cxn>
              </a:cxnLst>
              <a:rect l="l" t="t" r="r" b="b"/>
              <a:pathLst>
                <a:path w="1239739" h="481452">
                  <a:moveTo>
                    <a:pt x="413844" y="0"/>
                  </a:moveTo>
                  <a:lnTo>
                    <a:pt x="1239739" y="0"/>
                  </a:lnTo>
                  <a:lnTo>
                    <a:pt x="788611" y="481452"/>
                  </a:lnTo>
                  <a:lnTo>
                    <a:pt x="0" y="481452"/>
                  </a:lnTo>
                  <a:close/>
                </a:path>
              </a:pathLst>
            </a:custGeom>
            <a:solidFill>
              <a:srgbClr val="009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spcBef>
                  <a:spcPct val="0"/>
                </a:spcBef>
                <a:spcAft>
                  <a:spcPct val="0"/>
                </a:spcAft>
              </a:pPr>
              <a:r>
                <a:rPr lang="en-US" altLang="zh-CN" sz="2200">
                  <a:solidFill>
                    <a:schemeClr val="bg1"/>
                  </a:solidFill>
                </a:rPr>
                <a:t>06</a:t>
              </a:r>
              <a:endParaRPr lang="en-US" altLang="zh-CN" sz="2200">
                <a:solidFill>
                  <a:schemeClr val="bg1"/>
                </a:solidFill>
              </a:endParaRPr>
            </a:p>
          </p:txBody>
        </p:sp>
      </p:grpSp>
      <p:grpSp>
        <p:nvGrpSpPr>
          <p:cNvPr id="24" name="组合 23"/>
          <p:cNvGrpSpPr/>
          <p:nvPr/>
        </p:nvGrpSpPr>
        <p:grpSpPr>
          <a:xfrm rot="0">
            <a:off x="3495675" y="5452110"/>
            <a:ext cx="5889625" cy="497205"/>
            <a:chOff x="7233" y="4073"/>
            <a:chExt cx="9951" cy="840"/>
          </a:xfrm>
        </p:grpSpPr>
        <p:sp>
          <p:nvSpPr>
            <p:cNvPr id="25" name="文本框 128"/>
            <p:cNvSpPr txBox="1">
              <a:spLocks noChangeArrowheads="1"/>
            </p:cNvSpPr>
            <p:nvPr>
              <p:custDataLst>
                <p:tags r:id="rId20"/>
              </p:custDataLst>
            </p:nvPr>
          </p:nvSpPr>
          <p:spPr bwMode="auto">
            <a:xfrm>
              <a:off x="9506" y="4089"/>
              <a:ext cx="7678"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lnSpc>
                  <a:spcPct val="90000"/>
                </a:lnSpc>
                <a:spcBef>
                  <a:spcPts val="1000"/>
                </a:spcBef>
                <a:buFont typeface="Arial" panose="020B0604020202090204" pitchFamily="34" charset="0"/>
                <a:buChar char="•"/>
                <a:defRPr sz="2800">
                  <a:solidFill>
                    <a:schemeClr val="tx1"/>
                  </a:solidFill>
                  <a:latin typeface="Calibri" panose="020F0702030404030204" pitchFamily="34" charset="0"/>
                  <a:ea typeface="宋体" panose="02010600030101010101"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702030404030204" pitchFamily="34" charset="0"/>
                  <a:ea typeface="宋体" panose="02010600030101010101"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702030404030204" pitchFamily="34" charset="0"/>
                  <a:ea typeface="宋体" panose="02010600030101010101"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702030404030204" pitchFamily="34" charset="0"/>
                  <a:ea typeface="宋体" panose="02010600030101010101"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702030404030204" pitchFamily="34" charset="0"/>
                  <a:ea typeface="宋体" panose="02010600030101010101" charset="-122"/>
                </a:defRPr>
              </a:lvl5pPr>
              <a:lvl6pPr marL="25146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6pPr>
              <a:lvl7pPr marL="29718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7pPr>
              <a:lvl8pPr marL="34290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8pPr>
              <a:lvl9pPr marL="38862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9pPr>
            </a:lstStyle>
            <a:p>
              <a:pPr marL="0" marR="0" lvl="0" indent="0" algn="l" defTabSz="914400" rtl="0" eaLnBrk="1" fontAlgn="base" latinLnBrk="0" hangingPunct="1">
                <a:spcBef>
                  <a:spcPct val="0"/>
                </a:spcBef>
                <a:spcAft>
                  <a:spcPct val="0"/>
                </a:spcAft>
                <a:buClrTx/>
                <a:buSzTx/>
                <a:buFont typeface="Arial" panose="020B0604020202090204" pitchFamily="34" charset="0"/>
                <a:buNone/>
                <a:defRPr/>
              </a:pPr>
              <a:r>
                <a:rPr kumimoji="0" lang="zh-CN" altLang="en-US" sz="2200" i="0" u="none" strike="noStrike" kern="1200" cap="none" spc="0" normalizeH="0" baseline="0" noProof="0" dirty="0">
                  <a:ln>
                    <a:noFill/>
                  </a:ln>
                  <a:solidFill>
                    <a:schemeClr val="tx1">
                      <a:lumMod val="75000"/>
                      <a:lumOff val="25000"/>
                    </a:schemeClr>
                  </a:solidFill>
                  <a:effectLst/>
                  <a:uLnTx/>
                  <a:uFillTx/>
                  <a:latin typeface="+mn-lt"/>
                  <a:ea typeface="+mn-ea"/>
                </a:rPr>
                <a:t>按照员工带来的价值付薪</a:t>
              </a:r>
              <a:endParaRPr kumimoji="0" lang="zh-CN" altLang="en-US" sz="2200" i="0" u="none" strike="noStrike" kern="1200" cap="none" spc="0" normalizeH="0" baseline="0" noProof="0" dirty="0">
                <a:ln>
                  <a:noFill/>
                </a:ln>
                <a:solidFill>
                  <a:schemeClr val="tx1">
                    <a:lumMod val="75000"/>
                    <a:lumOff val="25000"/>
                  </a:schemeClr>
                </a:solidFill>
                <a:effectLst/>
                <a:uLnTx/>
                <a:uFillTx/>
                <a:latin typeface="+mn-lt"/>
                <a:ea typeface="+mn-ea"/>
              </a:endParaRPr>
            </a:p>
          </p:txBody>
        </p:sp>
        <p:sp>
          <p:nvSpPr>
            <p:cNvPr id="26" name="任意多边形 25"/>
            <p:cNvSpPr/>
            <p:nvPr>
              <p:custDataLst>
                <p:tags r:id="rId21"/>
              </p:custDataLst>
            </p:nvPr>
          </p:nvSpPr>
          <p:spPr>
            <a:xfrm flipH="1" flipV="1">
              <a:off x="7233" y="4073"/>
              <a:ext cx="978" cy="758"/>
            </a:xfrm>
            <a:custGeom>
              <a:avLst/>
              <a:gdLst>
                <a:gd name="connsiteX0" fmla="*/ 206921 w 620765"/>
                <a:gd name="connsiteY0" fmla="*/ 481452 h 481452"/>
                <a:gd name="connsiteX1" fmla="*/ 0 w 620765"/>
                <a:gd name="connsiteY1" fmla="*/ 481452 h 481452"/>
                <a:gd name="connsiteX2" fmla="*/ 413844 w 620765"/>
                <a:gd name="connsiteY2" fmla="*/ 0 h 481452"/>
                <a:gd name="connsiteX3" fmla="*/ 620765 w 620765"/>
                <a:gd name="connsiteY3" fmla="*/ 0 h 481452"/>
              </a:gdLst>
              <a:ahLst/>
              <a:cxnLst>
                <a:cxn ang="0">
                  <a:pos x="connsiteX0" y="connsiteY0"/>
                </a:cxn>
                <a:cxn ang="0">
                  <a:pos x="connsiteX1" y="connsiteY1"/>
                </a:cxn>
                <a:cxn ang="0">
                  <a:pos x="connsiteX2" y="connsiteY2"/>
                </a:cxn>
                <a:cxn ang="0">
                  <a:pos x="connsiteX3" y="connsiteY3"/>
                </a:cxn>
              </a:cxnLst>
              <a:rect l="l" t="t" r="r" b="b"/>
              <a:pathLst>
                <a:path w="620765" h="481452">
                  <a:moveTo>
                    <a:pt x="206921" y="481452"/>
                  </a:moveTo>
                  <a:lnTo>
                    <a:pt x="0" y="481452"/>
                  </a:lnTo>
                  <a:lnTo>
                    <a:pt x="413844" y="0"/>
                  </a:lnTo>
                  <a:lnTo>
                    <a:pt x="620765" y="0"/>
                  </a:lnTo>
                  <a:close/>
                </a:path>
              </a:pathLst>
            </a:custGeom>
            <a:solidFill>
              <a:srgbClr val="009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spcBef>
                  <a:spcPct val="0"/>
                </a:spcBef>
                <a:spcAft>
                  <a:spcPct val="0"/>
                </a:spcAft>
                <a:buClrTx/>
                <a:buSzTx/>
                <a:buFontTx/>
                <a:buNone/>
                <a:defRPr/>
              </a:pPr>
              <a:endParaRPr kumimoji="0" lang="zh-CN" altLang="en-US" sz="2200" b="0" i="0" u="none" strike="noStrike" kern="1200" cap="none" spc="0" normalizeH="0" baseline="0" noProof="0">
                <a:ln>
                  <a:noFill/>
                </a:ln>
                <a:solidFill>
                  <a:srgbClr val="FFFFFF"/>
                </a:solidFill>
                <a:effectLst/>
                <a:uLnTx/>
                <a:uFillTx/>
              </a:endParaRPr>
            </a:p>
          </p:txBody>
        </p:sp>
        <p:sp>
          <p:nvSpPr>
            <p:cNvPr id="27" name="任意多边形 26"/>
            <p:cNvSpPr/>
            <p:nvPr>
              <p:custDataLst>
                <p:tags r:id="rId22"/>
              </p:custDataLst>
            </p:nvPr>
          </p:nvSpPr>
          <p:spPr>
            <a:xfrm>
              <a:off x="7702" y="4073"/>
              <a:ext cx="1952" cy="758"/>
            </a:xfrm>
            <a:custGeom>
              <a:avLst/>
              <a:gdLst>
                <a:gd name="connsiteX0" fmla="*/ 413844 w 1239739"/>
                <a:gd name="connsiteY0" fmla="*/ 0 h 481452"/>
                <a:gd name="connsiteX1" fmla="*/ 1239739 w 1239739"/>
                <a:gd name="connsiteY1" fmla="*/ 0 h 481452"/>
                <a:gd name="connsiteX2" fmla="*/ 788611 w 1239739"/>
                <a:gd name="connsiteY2" fmla="*/ 481452 h 481452"/>
                <a:gd name="connsiteX3" fmla="*/ 0 w 1239739"/>
                <a:gd name="connsiteY3" fmla="*/ 481452 h 481452"/>
              </a:gdLst>
              <a:ahLst/>
              <a:cxnLst>
                <a:cxn ang="0">
                  <a:pos x="connsiteX0" y="connsiteY0"/>
                </a:cxn>
                <a:cxn ang="0">
                  <a:pos x="connsiteX1" y="connsiteY1"/>
                </a:cxn>
                <a:cxn ang="0">
                  <a:pos x="connsiteX2" y="connsiteY2"/>
                </a:cxn>
                <a:cxn ang="0">
                  <a:pos x="connsiteX3" y="connsiteY3"/>
                </a:cxn>
              </a:cxnLst>
              <a:rect l="l" t="t" r="r" b="b"/>
              <a:pathLst>
                <a:path w="1239739" h="481452">
                  <a:moveTo>
                    <a:pt x="413844" y="0"/>
                  </a:moveTo>
                  <a:lnTo>
                    <a:pt x="1239739" y="0"/>
                  </a:lnTo>
                  <a:lnTo>
                    <a:pt x="788611" y="481452"/>
                  </a:lnTo>
                  <a:lnTo>
                    <a:pt x="0" y="481452"/>
                  </a:lnTo>
                  <a:close/>
                </a:path>
              </a:pathLst>
            </a:custGeom>
            <a:solidFill>
              <a:srgbClr val="009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spcBef>
                  <a:spcPct val="0"/>
                </a:spcBef>
                <a:spcAft>
                  <a:spcPct val="0"/>
                </a:spcAft>
              </a:pPr>
              <a:r>
                <a:rPr lang="en-US" altLang="zh-CN" sz="2200">
                  <a:solidFill>
                    <a:schemeClr val="bg1"/>
                  </a:solidFill>
                </a:rPr>
                <a:t>07</a:t>
              </a:r>
              <a:endParaRPr lang="en-US" altLang="zh-CN" sz="2200">
                <a:solidFill>
                  <a:schemeClr val="bg1"/>
                </a:solidFill>
              </a:endParaRPr>
            </a:p>
          </p:txBody>
        </p:sp>
      </p:grpSp>
      <p:grpSp>
        <p:nvGrpSpPr>
          <p:cNvPr id="28" name="组合 27"/>
          <p:cNvGrpSpPr/>
          <p:nvPr/>
        </p:nvGrpSpPr>
        <p:grpSpPr>
          <a:xfrm rot="0">
            <a:off x="3495675" y="6103620"/>
            <a:ext cx="5889625" cy="497205"/>
            <a:chOff x="7233" y="4073"/>
            <a:chExt cx="9951" cy="840"/>
          </a:xfrm>
        </p:grpSpPr>
        <p:sp>
          <p:nvSpPr>
            <p:cNvPr id="29" name="文本框 128"/>
            <p:cNvSpPr txBox="1">
              <a:spLocks noChangeArrowheads="1"/>
            </p:cNvSpPr>
            <p:nvPr>
              <p:custDataLst>
                <p:tags r:id="rId23"/>
              </p:custDataLst>
            </p:nvPr>
          </p:nvSpPr>
          <p:spPr bwMode="auto">
            <a:xfrm>
              <a:off x="9506" y="4089"/>
              <a:ext cx="7678"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lnSpc>
                  <a:spcPct val="90000"/>
                </a:lnSpc>
                <a:spcBef>
                  <a:spcPts val="1000"/>
                </a:spcBef>
                <a:buFont typeface="Arial" panose="020B0604020202090204" pitchFamily="34" charset="0"/>
                <a:buChar char="•"/>
                <a:defRPr sz="2800">
                  <a:solidFill>
                    <a:schemeClr val="tx1"/>
                  </a:solidFill>
                  <a:latin typeface="Calibri" panose="020F0702030404030204" pitchFamily="34" charset="0"/>
                  <a:ea typeface="宋体" panose="02010600030101010101"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702030404030204" pitchFamily="34" charset="0"/>
                  <a:ea typeface="宋体" panose="02010600030101010101"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702030404030204" pitchFamily="34" charset="0"/>
                  <a:ea typeface="宋体" panose="02010600030101010101"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702030404030204" pitchFamily="34" charset="0"/>
                  <a:ea typeface="宋体" panose="02010600030101010101"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702030404030204" pitchFamily="34" charset="0"/>
                  <a:ea typeface="宋体" panose="02010600030101010101" charset="-122"/>
                </a:defRPr>
              </a:lvl5pPr>
              <a:lvl6pPr marL="25146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6pPr>
              <a:lvl7pPr marL="29718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7pPr>
              <a:lvl8pPr marL="34290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8pPr>
              <a:lvl9pPr marL="38862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702030404030204" pitchFamily="34" charset="0"/>
                  <a:ea typeface="宋体" panose="02010600030101010101" charset="-122"/>
                </a:defRPr>
              </a:lvl9pPr>
            </a:lstStyle>
            <a:p>
              <a:pPr marL="0" marR="0" lvl="0" indent="0" algn="l" defTabSz="914400" rtl="0" eaLnBrk="1" fontAlgn="base" latinLnBrk="0" hangingPunct="1">
                <a:spcBef>
                  <a:spcPct val="0"/>
                </a:spcBef>
                <a:spcAft>
                  <a:spcPct val="0"/>
                </a:spcAft>
                <a:buClrTx/>
                <a:buSzTx/>
                <a:buFont typeface="Arial" panose="020B0604020202090204" pitchFamily="34" charset="0"/>
                <a:buNone/>
                <a:defRPr/>
              </a:pPr>
              <a:r>
                <a:rPr kumimoji="0" lang="zh-CN" altLang="en-US" sz="2200" i="0" u="none" strike="noStrike" kern="1200" cap="none" spc="0" normalizeH="0" baseline="0" noProof="0" dirty="0">
                  <a:ln>
                    <a:noFill/>
                  </a:ln>
                  <a:solidFill>
                    <a:schemeClr val="tx1">
                      <a:lumMod val="75000"/>
                      <a:lumOff val="25000"/>
                    </a:schemeClr>
                  </a:solidFill>
                  <a:effectLst/>
                  <a:uLnTx/>
                  <a:uFillTx/>
                  <a:latin typeface="+mn-lt"/>
                  <a:ea typeface="+mn-ea"/>
                </a:rPr>
                <a:t>离开时要好好说再见</a:t>
              </a:r>
              <a:endParaRPr kumimoji="0" lang="zh-CN" altLang="en-US" sz="2200" i="0" u="none" strike="noStrike" kern="1200" cap="none" spc="0" normalizeH="0" baseline="0" noProof="0" dirty="0">
                <a:ln>
                  <a:noFill/>
                </a:ln>
                <a:solidFill>
                  <a:schemeClr val="tx1">
                    <a:lumMod val="75000"/>
                    <a:lumOff val="25000"/>
                  </a:schemeClr>
                </a:solidFill>
                <a:effectLst/>
                <a:uLnTx/>
                <a:uFillTx/>
                <a:latin typeface="+mn-lt"/>
                <a:ea typeface="+mn-ea"/>
              </a:endParaRPr>
            </a:p>
          </p:txBody>
        </p:sp>
        <p:sp>
          <p:nvSpPr>
            <p:cNvPr id="30" name="任意多边形 29"/>
            <p:cNvSpPr/>
            <p:nvPr>
              <p:custDataLst>
                <p:tags r:id="rId24"/>
              </p:custDataLst>
            </p:nvPr>
          </p:nvSpPr>
          <p:spPr>
            <a:xfrm flipH="1" flipV="1">
              <a:off x="7233" y="4073"/>
              <a:ext cx="978" cy="758"/>
            </a:xfrm>
            <a:custGeom>
              <a:avLst/>
              <a:gdLst>
                <a:gd name="connsiteX0" fmla="*/ 206921 w 620765"/>
                <a:gd name="connsiteY0" fmla="*/ 481452 h 481452"/>
                <a:gd name="connsiteX1" fmla="*/ 0 w 620765"/>
                <a:gd name="connsiteY1" fmla="*/ 481452 h 481452"/>
                <a:gd name="connsiteX2" fmla="*/ 413844 w 620765"/>
                <a:gd name="connsiteY2" fmla="*/ 0 h 481452"/>
                <a:gd name="connsiteX3" fmla="*/ 620765 w 620765"/>
                <a:gd name="connsiteY3" fmla="*/ 0 h 481452"/>
              </a:gdLst>
              <a:ahLst/>
              <a:cxnLst>
                <a:cxn ang="0">
                  <a:pos x="connsiteX0" y="connsiteY0"/>
                </a:cxn>
                <a:cxn ang="0">
                  <a:pos x="connsiteX1" y="connsiteY1"/>
                </a:cxn>
                <a:cxn ang="0">
                  <a:pos x="connsiteX2" y="connsiteY2"/>
                </a:cxn>
                <a:cxn ang="0">
                  <a:pos x="connsiteX3" y="connsiteY3"/>
                </a:cxn>
              </a:cxnLst>
              <a:rect l="l" t="t" r="r" b="b"/>
              <a:pathLst>
                <a:path w="620765" h="481452">
                  <a:moveTo>
                    <a:pt x="206921" y="481452"/>
                  </a:moveTo>
                  <a:lnTo>
                    <a:pt x="0" y="481452"/>
                  </a:lnTo>
                  <a:lnTo>
                    <a:pt x="413844" y="0"/>
                  </a:lnTo>
                  <a:lnTo>
                    <a:pt x="620765" y="0"/>
                  </a:lnTo>
                  <a:close/>
                </a:path>
              </a:pathLst>
            </a:custGeom>
            <a:solidFill>
              <a:srgbClr val="009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spcBef>
                  <a:spcPct val="0"/>
                </a:spcBef>
                <a:spcAft>
                  <a:spcPct val="0"/>
                </a:spcAft>
                <a:buClrTx/>
                <a:buSzTx/>
                <a:buFontTx/>
                <a:buNone/>
                <a:defRPr/>
              </a:pPr>
              <a:endParaRPr kumimoji="0" lang="zh-CN" altLang="en-US" sz="2200" b="0" i="0" u="none" strike="noStrike" kern="1200" cap="none" spc="0" normalizeH="0" baseline="0" noProof="0">
                <a:ln>
                  <a:noFill/>
                </a:ln>
                <a:solidFill>
                  <a:srgbClr val="FFFFFF"/>
                </a:solidFill>
                <a:effectLst/>
                <a:uLnTx/>
                <a:uFillTx/>
              </a:endParaRPr>
            </a:p>
          </p:txBody>
        </p:sp>
        <p:sp>
          <p:nvSpPr>
            <p:cNvPr id="31" name="任意多边形 30"/>
            <p:cNvSpPr/>
            <p:nvPr>
              <p:custDataLst>
                <p:tags r:id="rId25"/>
              </p:custDataLst>
            </p:nvPr>
          </p:nvSpPr>
          <p:spPr>
            <a:xfrm>
              <a:off x="7702" y="4073"/>
              <a:ext cx="1952" cy="758"/>
            </a:xfrm>
            <a:custGeom>
              <a:avLst/>
              <a:gdLst>
                <a:gd name="connsiteX0" fmla="*/ 413844 w 1239739"/>
                <a:gd name="connsiteY0" fmla="*/ 0 h 481452"/>
                <a:gd name="connsiteX1" fmla="*/ 1239739 w 1239739"/>
                <a:gd name="connsiteY1" fmla="*/ 0 h 481452"/>
                <a:gd name="connsiteX2" fmla="*/ 788611 w 1239739"/>
                <a:gd name="connsiteY2" fmla="*/ 481452 h 481452"/>
                <a:gd name="connsiteX3" fmla="*/ 0 w 1239739"/>
                <a:gd name="connsiteY3" fmla="*/ 481452 h 481452"/>
              </a:gdLst>
              <a:ahLst/>
              <a:cxnLst>
                <a:cxn ang="0">
                  <a:pos x="connsiteX0" y="connsiteY0"/>
                </a:cxn>
                <a:cxn ang="0">
                  <a:pos x="connsiteX1" y="connsiteY1"/>
                </a:cxn>
                <a:cxn ang="0">
                  <a:pos x="connsiteX2" y="connsiteY2"/>
                </a:cxn>
                <a:cxn ang="0">
                  <a:pos x="connsiteX3" y="connsiteY3"/>
                </a:cxn>
              </a:cxnLst>
              <a:rect l="l" t="t" r="r" b="b"/>
              <a:pathLst>
                <a:path w="1239739" h="481452">
                  <a:moveTo>
                    <a:pt x="413844" y="0"/>
                  </a:moveTo>
                  <a:lnTo>
                    <a:pt x="1239739" y="0"/>
                  </a:lnTo>
                  <a:lnTo>
                    <a:pt x="788611" y="481452"/>
                  </a:lnTo>
                  <a:lnTo>
                    <a:pt x="0" y="481452"/>
                  </a:lnTo>
                  <a:close/>
                </a:path>
              </a:pathLst>
            </a:custGeom>
            <a:solidFill>
              <a:srgbClr val="009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spcBef>
                  <a:spcPct val="0"/>
                </a:spcBef>
                <a:spcAft>
                  <a:spcPct val="0"/>
                </a:spcAft>
              </a:pPr>
              <a:r>
                <a:rPr lang="en-US" altLang="zh-CN" sz="2200">
                  <a:solidFill>
                    <a:schemeClr val="bg1"/>
                  </a:solidFill>
                </a:rPr>
                <a:t>08</a:t>
              </a:r>
              <a:endParaRPr lang="en-US" altLang="zh-CN" sz="2200">
                <a:solidFill>
                  <a:schemeClr val="bg1"/>
                </a:solidFill>
              </a:endParaRPr>
            </a:p>
          </p:txBody>
        </p:sp>
      </p:grpSp>
    </p:spTree>
    <p:custDataLst>
      <p:tags r:id="rId26"/>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为反馈提供多种机制</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19888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反馈即为按</a:t>
            </a:r>
            <a:r>
              <a:rPr lang="en-US" altLang="zh-CN" sz="2000" dirty="0">
                <a:solidFill>
                  <a:schemeClr val="tx1">
                    <a:lumMod val="50000"/>
                    <a:lumOff val="50000"/>
                  </a:schemeClr>
                </a:solidFill>
                <a:sym typeface="+mn-ea"/>
              </a:rPr>
              <a:t>“</a:t>
            </a:r>
            <a:r>
              <a:rPr lang="zh-CN" altLang="en-US" sz="2000" dirty="0">
                <a:solidFill>
                  <a:schemeClr val="tx1">
                    <a:lumMod val="50000"/>
                    <a:lumOff val="50000"/>
                  </a:schemeClr>
                </a:solidFill>
                <a:sym typeface="+mn-ea"/>
              </a:rPr>
              <a:t>开始、停止、继续</a:t>
            </a:r>
            <a:r>
              <a:rPr lang="en-US" altLang="zh-CN" sz="2000" dirty="0">
                <a:solidFill>
                  <a:schemeClr val="tx1">
                    <a:lumMod val="50000"/>
                    <a:lumOff val="50000"/>
                  </a:schemeClr>
                </a:solidFill>
                <a:sym typeface="+mn-ea"/>
              </a:rPr>
              <a:t>”</a:t>
            </a:r>
            <a:r>
              <a:rPr lang="zh-CN" altLang="en-US" sz="2000" dirty="0">
                <a:solidFill>
                  <a:schemeClr val="tx1">
                    <a:lumMod val="50000"/>
                    <a:lumOff val="50000"/>
                  </a:schemeClr>
                </a:solidFill>
                <a:sym typeface="+mn-ea"/>
              </a:rPr>
              <a:t>清单；</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每年有一天反馈日；</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有一个内部的系统，方便反馈。</a:t>
            </a:r>
            <a:endParaRPr lang="zh-CN" altLang="en-US" sz="20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只要是你觉得需要反馈的人，写给他，他可能正需要这种反馈。</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坦承成绩，更要坦承问题</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56845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帮助员工为变革做好准备可以在全公司内建立起信任感：相信我们会主动把公司带到它要去的地方；</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隐瞒真相和半真半假只会引来他们的鄙视；</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员工听到半真半假的话时就会开始冷嘲热讽，并引发牢骚不满、背后中伤等不良风气；</a:t>
            </a:r>
            <a:endParaRPr lang="zh-CN" altLang="en-US" sz="20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有人以为分享业务所遇麻烦会加剧员工的焦虑感，其实，更让人焦虑的是对信息一无所知。</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领导者能够坦承错误，员工就能畅所欲言</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19888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员工应该了解，永远不要向上级主管隐瞒问题或信息；</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如果领导者不但坦然接受错误，而且乐于公开承认错误，员工就会畅所欲言；</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鼓励员工把问题摊开来说的最好办法，是让员工看到畅所欲言的人都安然无恙。</a:t>
            </a:r>
            <a:endParaRPr lang="zh-CN" altLang="en-US" sz="20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en-US" altLang="zh-CN" sz="2800">
                <a:solidFill>
                  <a:schemeClr val="bg1"/>
                </a:solidFill>
              </a:rPr>
              <a:t>“</a:t>
            </a:r>
            <a:r>
              <a:rPr lang="zh-CN" altLang="en-US" sz="2800">
                <a:solidFill>
                  <a:schemeClr val="bg1"/>
                </a:solidFill>
              </a:rPr>
              <a:t>哦，我知道有问题，但是没人来问过我。</a:t>
            </a:r>
            <a:r>
              <a:rPr lang="en-US" altLang="zh-CN" sz="2800">
                <a:solidFill>
                  <a:schemeClr val="bg1"/>
                </a:solidFill>
              </a:rPr>
              <a:t>”</a:t>
            </a:r>
            <a:r>
              <a:rPr lang="zh-CN" altLang="en-US" sz="2800">
                <a:solidFill>
                  <a:schemeClr val="bg1"/>
                </a:solidFill>
              </a:rPr>
              <a:t>那我可能就得让你走人了，因为你明知道一件事有问题，还容许它继续发生。</a:t>
            </a:r>
            <a:endParaRPr lang="zh-CN" altLang="en-US" sz="28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透明文化，让错误无处遁形</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56845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公司要有一套透明的反馈机制，一旦评论的来源得以识别，反馈会变得更加周到和富有成效；</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请相信，坦城的人会坦诚地对待任何事情；</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匿名调研和事先设计好的问题，效果一定不好。</a:t>
            </a:r>
            <a:endParaRPr lang="zh-CN" altLang="en-US" sz="20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如果你想知道员工在想什么，没有比直接询问他们更好的方法了，而且最好是当面询问。</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5087620" y="1598930"/>
            <a:ext cx="6827520" cy="1254125"/>
          </a:xfrm>
        </p:spPr>
        <p:txBody>
          <a:bodyPr>
            <a:normAutofit/>
          </a:bodyPr>
          <a:lstStyle/>
          <a:p>
            <a:r>
              <a:rPr lang="zh-CN" altLang="en-US">
                <a:sym typeface="+mn-ea"/>
              </a:rPr>
              <a:t>只有事实才能捍卫观点</a:t>
            </a:r>
            <a:endParaRPr lang="zh-CN" altLang="en-US"/>
          </a:p>
        </p:txBody>
      </p:sp>
      <p:sp>
        <p:nvSpPr>
          <p:cNvPr id="9" name="文本占位符 8"/>
          <p:cNvSpPr>
            <a:spLocks noGrp="1"/>
          </p:cNvSpPr>
          <p:nvPr>
            <p:ph type="body" idx="1"/>
            <p:custDataLst>
              <p:tags r:id="rId2"/>
            </p:custDataLst>
          </p:nvPr>
        </p:nvSpPr>
        <p:spPr>
          <a:xfrm>
            <a:off x="5087620" y="2897505"/>
            <a:ext cx="6559550" cy="748030"/>
          </a:xfrm>
        </p:spPr>
        <p:txBody>
          <a:bodyPr/>
          <a:lstStyle/>
          <a:p>
            <a:r>
              <a:rPr lang="zh-CN" altLang="en-US" dirty="0">
                <a:solidFill>
                  <a:schemeClr val="tx1">
                    <a:lumMod val="50000"/>
                    <a:lumOff val="50000"/>
                  </a:schemeClr>
                </a:solidFill>
              </a:rPr>
              <a:t>人们的意见，应该始终以事实为依据</a:t>
            </a:r>
            <a:endParaRPr lang="zh-CN" altLang="en-US" dirty="0">
              <a:solidFill>
                <a:schemeClr val="tx1">
                  <a:lumMod val="50000"/>
                  <a:lumOff val="50000"/>
                </a:schemeClr>
              </a:solidFill>
            </a:endParaRPr>
          </a:p>
        </p:txBody>
      </p:sp>
      <p:sp>
        <p:nvSpPr>
          <p:cNvPr id="4" name="矩形 3"/>
          <p:cNvSpPr/>
          <p:nvPr>
            <p:custDataLst>
              <p:tags r:id="rId3"/>
            </p:custDataLst>
          </p:nvPr>
        </p:nvSpPr>
        <p:spPr>
          <a:xfrm>
            <a:off x="4269942" y="3734065"/>
            <a:ext cx="1326550" cy="1323618"/>
          </a:xfrm>
          <a:prstGeom prst="rect">
            <a:avLst/>
          </a:prstGeom>
        </p:spPr>
        <p:txBody>
          <a:bodyPr wrap="square" anchor="ctr" anchorCtr="0">
            <a:normAutofit/>
          </a:bodyPr>
          <a:lstStyle/>
          <a:p>
            <a:pPr algn="ctr" fontAlgn="auto">
              <a:spcBef>
                <a:spcPts val="0"/>
              </a:spcBef>
              <a:spcAft>
                <a:spcPts val="0"/>
              </a:spcAft>
              <a:defRPr/>
            </a:pPr>
            <a:r>
              <a:rPr lang="en-US" altLang="zh-CN" sz="7200" spc="400">
                <a:solidFill>
                  <a:schemeClr val="bg1"/>
                </a:solidFill>
                <a:latin typeface="+mn-lt"/>
                <a:ea typeface="+mn-ea"/>
                <a:sym typeface="+mn-lt"/>
              </a:rPr>
              <a:t>04</a:t>
            </a:r>
            <a:endParaRPr lang="en-US" altLang="zh-CN" sz="7200" spc="400">
              <a:solidFill>
                <a:schemeClr val="bg1"/>
              </a:solidFill>
              <a:latin typeface="+mn-lt"/>
              <a:ea typeface="+mn-ea"/>
              <a:sym typeface="+mn-lt"/>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内容占位符 2"/>
          <p:cNvSpPr>
            <a:spLocks noGrp="1"/>
          </p:cNvSpPr>
          <p:nvPr>
            <p:ph idx="1"/>
          </p:nvPr>
        </p:nvSpPr>
        <p:spPr>
          <a:xfrm>
            <a:off x="1177925" y="1840865"/>
            <a:ext cx="10081895" cy="3102610"/>
          </a:xfrm>
          <a:noFill/>
        </p:spPr>
        <p:txBody>
          <a:bodyPr>
            <a:noAutofit/>
          </a:bodyPr>
          <a:p>
            <a:pPr marL="0" indent="0" algn="ctr">
              <a:lnSpc>
                <a:spcPct val="180000"/>
              </a:lnSpc>
              <a:buNone/>
            </a:pPr>
            <a:r>
              <a:rPr lang="zh-CN" altLang="en-US" sz="3200">
                <a:solidFill>
                  <a:schemeClr val="tx1"/>
                </a:solidFill>
              </a:rPr>
              <a:t>我们的要求很明确，提问的态度必须真诚。如果以一种真正感兴趣的态度来询问别人正在面临的问题，就可以在双方之间建立一座牢固的</a:t>
            </a:r>
            <a:r>
              <a:rPr lang="en-US" altLang="zh-CN" sz="3200">
                <a:solidFill>
                  <a:schemeClr val="tx1"/>
                </a:solidFill>
              </a:rPr>
              <a:t>“</a:t>
            </a:r>
            <a:r>
              <a:rPr lang="zh-CN" altLang="en-US" sz="3200">
                <a:solidFill>
                  <a:schemeClr val="tx1"/>
                </a:solidFill>
              </a:rPr>
              <a:t>理解之桥</a:t>
            </a:r>
            <a:r>
              <a:rPr lang="en-US" altLang="zh-CN" sz="3200">
                <a:solidFill>
                  <a:schemeClr val="tx1"/>
                </a:solidFill>
              </a:rPr>
              <a:t>”</a:t>
            </a:r>
            <a:r>
              <a:rPr lang="zh-CN" altLang="en-US" sz="3200">
                <a:solidFill>
                  <a:schemeClr val="tx1"/>
                </a:solidFill>
              </a:rPr>
              <a:t>。</a:t>
            </a:r>
            <a:endParaRPr lang="zh-CN" altLang="en-US" sz="3200">
              <a:solidFill>
                <a:schemeClr val="tx1"/>
              </a:solidFill>
            </a:endParaRPr>
          </a:p>
        </p:txBody>
      </p:sp>
      <p:cxnSp>
        <p:nvCxnSpPr>
          <p:cNvPr id="7" name="直接连接符 6"/>
          <p:cNvCxnSpPr/>
          <p:nvPr/>
        </p:nvCxnSpPr>
        <p:spPr>
          <a:xfrm>
            <a:off x="1445895" y="1693545"/>
            <a:ext cx="9300210" cy="0"/>
          </a:xfrm>
          <a:prstGeom prst="line">
            <a:avLst/>
          </a:prstGeom>
          <a:ln w="28575" cmpd="dbl">
            <a:solidFill>
              <a:srgbClr val="009ADC"/>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445895" y="5222875"/>
            <a:ext cx="9300210" cy="0"/>
          </a:xfrm>
          <a:prstGeom prst="line">
            <a:avLst/>
          </a:prstGeom>
          <a:ln w="28575" cmpd="dbl">
            <a:solidFill>
              <a:srgbClr val="009ADC"/>
            </a:solidFill>
            <a:prstDash val="dash"/>
          </a:ln>
        </p:spPr>
        <p:style>
          <a:lnRef idx="1">
            <a:schemeClr val="accent1"/>
          </a:lnRef>
          <a:fillRef idx="0">
            <a:schemeClr val="accent1"/>
          </a:fillRef>
          <a:effectRef idx="0">
            <a:schemeClr val="accent1"/>
          </a:effectRef>
          <a:fontRef idx="minor">
            <a:schemeClr val="tx1"/>
          </a:fontRef>
        </p:style>
      </p:cxnSp>
      <p:sp>
        <p:nvSpPr>
          <p:cNvPr id="94" name="Rectangle 35"/>
          <p:cNvSpPr>
            <a:spLocks noChangeArrowheads="1"/>
          </p:cNvSpPr>
          <p:nvPr/>
        </p:nvSpPr>
        <p:spPr bwMode="auto">
          <a:xfrm>
            <a:off x="1056640" y="5746115"/>
            <a:ext cx="10079355" cy="755015"/>
          </a:xfrm>
          <a:prstGeom prst="rect">
            <a:avLst/>
          </a:prstGeom>
          <a:noFill/>
          <a:ln w="9525" algn="ctr">
            <a:noFill/>
            <a:prstDash val="dash"/>
            <a:miter lim="800000"/>
          </a:ln>
          <a:effectLst/>
        </p:spPr>
        <p:txBody>
          <a:bodyPr wrap="square">
            <a:spAutoFit/>
          </a:bodyPr>
          <a:p>
            <a:pPr indent="0" algn="ctr">
              <a:lnSpc>
                <a:spcPct val="120000"/>
              </a:lnSpc>
              <a:buNone/>
            </a:pPr>
            <a:r>
              <a:rPr lang="zh-CN" altLang="en-US" sz="1200" dirty="0">
                <a:solidFill>
                  <a:schemeClr val="tx1">
                    <a:lumMod val="50000"/>
                    <a:lumOff val="50000"/>
                  </a:schemeClr>
                </a:solidFill>
                <a:sym typeface="+mn-ea"/>
              </a:rPr>
              <a:t>你们帮我分析一下为什么缓冲要花这么长的时间吗？</a:t>
            </a:r>
            <a:endParaRPr lang="zh-CN" altLang="en-US" sz="1200" dirty="0">
              <a:solidFill>
                <a:schemeClr val="tx1">
                  <a:lumMod val="50000"/>
                  <a:lumOff val="50000"/>
                </a:schemeClr>
              </a:solidFill>
              <a:sym typeface="+mn-ea"/>
            </a:endParaRPr>
          </a:p>
          <a:p>
            <a:pPr indent="0" algn="ctr">
              <a:lnSpc>
                <a:spcPct val="120000"/>
              </a:lnSpc>
              <a:buNone/>
            </a:pPr>
            <a:r>
              <a:rPr lang="en-US" altLang="zh-CN" sz="1200" dirty="0">
                <a:solidFill>
                  <a:schemeClr val="tx1">
                    <a:lumMod val="50000"/>
                    <a:lumOff val="50000"/>
                  </a:schemeClr>
                </a:solidFill>
                <a:sym typeface="+mn-ea"/>
              </a:rPr>
              <a:t>VS</a:t>
            </a:r>
            <a:endParaRPr lang="en-US" altLang="zh-CN" sz="1200" dirty="0">
              <a:solidFill>
                <a:schemeClr val="tx1">
                  <a:lumMod val="50000"/>
                  <a:lumOff val="50000"/>
                </a:schemeClr>
              </a:solidFill>
              <a:sym typeface="+mn-ea"/>
            </a:endParaRPr>
          </a:p>
          <a:p>
            <a:pPr indent="0" algn="ctr">
              <a:lnSpc>
                <a:spcPct val="120000"/>
              </a:lnSpc>
              <a:buNone/>
            </a:pPr>
            <a:r>
              <a:rPr lang="zh-CN" altLang="en-US" sz="1200" dirty="0">
                <a:solidFill>
                  <a:schemeClr val="tx1">
                    <a:lumMod val="50000"/>
                    <a:lumOff val="50000"/>
                  </a:schemeClr>
                </a:solidFill>
                <a:sym typeface="+mn-ea"/>
              </a:rPr>
              <a:t>你必须搞定这个该死的缓冲时间问题。</a:t>
            </a:r>
            <a:endParaRPr lang="zh-CN" altLang="en-US" sz="1200" dirty="0">
              <a:solidFill>
                <a:schemeClr val="tx1">
                  <a:lumMod val="50000"/>
                  <a:lumOff val="50000"/>
                </a:schemeClr>
              </a:solidFill>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坚持你的观点，用事实为它辩护</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19888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事实驱动，而不是数据驱动；</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过硬的数据至关重要，但也需要一些定性的洞察和明确的意见；</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口才好，如果通篇没有事实做支撑，也不足以采信。</a:t>
            </a:r>
            <a:endParaRPr lang="zh-CN" altLang="en-US" sz="20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200">
                <a:solidFill>
                  <a:schemeClr val="bg1"/>
                </a:solidFill>
              </a:rPr>
              <a:t>人们必须通过探求事实来完善自己的观点，并且以开放的心态去倾听那些他们并不认同，但以事实为依据</a:t>
            </a:r>
            <a:r>
              <a:rPr lang="zh-CN" altLang="en-US" sz="3200">
                <a:solidFill>
                  <a:schemeClr val="bg1"/>
                </a:solidFill>
                <a:sym typeface="+mn-ea"/>
              </a:rPr>
              <a:t>的辩论。</a:t>
            </a:r>
            <a:endParaRPr lang="zh-CN" altLang="en-US" sz="3200">
              <a:solidFill>
                <a:schemeClr val="bg1"/>
              </a:solidFill>
              <a:sym typeface="+mn-ea"/>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数据并不带有观点</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751965"/>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dirty="0">
                <a:solidFill>
                  <a:schemeClr val="tx1">
                    <a:lumMod val="50000"/>
                    <a:lumOff val="50000"/>
                  </a:schemeClr>
                </a:solidFill>
                <a:sym typeface="+mn-ea"/>
              </a:rPr>
              <a:t>数据只是解决问题的一个部分，即便每一个部门的每一个人都拥有同样的数据，你依然需要让大家就业务的各个环节进行辩论，而这些是数据做不到的；</a:t>
            </a:r>
            <a:endParaRPr lang="zh-CN" altLang="en-US"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dirty="0">
                <a:solidFill>
                  <a:schemeClr val="tx1">
                    <a:lumMod val="50000"/>
                    <a:lumOff val="50000"/>
                  </a:schemeClr>
                </a:solidFill>
                <a:sym typeface="+mn-ea"/>
              </a:rPr>
              <a:t>数据是提出问题的基础，数据只是参考，而不是驱动力，来自数据分析的洞察是对团队决策的补充；</a:t>
            </a:r>
            <a:endParaRPr lang="zh-CN" altLang="en-US"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dirty="0">
                <a:solidFill>
                  <a:schemeClr val="tx1">
                    <a:lumMod val="50000"/>
                    <a:lumOff val="50000"/>
                  </a:schemeClr>
                </a:solidFill>
                <a:sym typeface="+mn-ea"/>
              </a:rPr>
              <a:t>那些会分析数据，而且凭直觉就知道该如何忽略数据的人，可能是你需要的人才。</a:t>
            </a:r>
            <a:endParaRPr lang="zh-CN" altLang="en-US"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200">
                <a:solidFill>
                  <a:schemeClr val="bg1"/>
                </a:solidFill>
                <a:sym typeface="+mn-ea"/>
              </a:rPr>
              <a:t>解读比数据更重要，如同解卦比卦文更重要一样。</a:t>
            </a:r>
            <a:endParaRPr lang="zh-CN" altLang="en-US" sz="3200">
              <a:solidFill>
                <a:schemeClr val="bg1"/>
              </a:solidFill>
              <a:sym typeface="+mn-ea"/>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小心看起来很好实际上没用的数据</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829945"/>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先问自己，拿到这些数据干什么，再考虑要不要拿这些数据及怎么拿；</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只有不断重新审查和质疑这些指标，才会引起激烈的辩论；</a:t>
            </a:r>
            <a:endParaRPr lang="zh-CN" altLang="en-US" sz="20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错误一：关注那些毫不重要的指标；错误二：指标固定不变的。</a:t>
            </a:r>
            <a:endParaRPr lang="zh-CN" altLang="en-US" sz="3600">
              <a:solidFill>
                <a:schemeClr val="bg1"/>
              </a:solidFill>
            </a:endParaRPr>
          </a:p>
          <a:p>
            <a:pPr marL="0" indent="0" algn="ctr">
              <a:lnSpc>
                <a:spcPct val="180000"/>
              </a:lnSpc>
              <a:buNone/>
            </a:pP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用数据对观点进行检验</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829945"/>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所有的辩论必须从本质上都服务于业务和客户的需要；</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要做出决定，需要一定的判断能力，并辅之以数据。</a:t>
            </a:r>
            <a:endParaRPr lang="zh-CN" altLang="en-US" sz="20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200">
                <a:solidFill>
                  <a:schemeClr val="bg1"/>
                </a:solidFill>
              </a:rPr>
              <a:t>以一种条理化的方式来思考，提前考虑你将面临的问题，并尽可能地准备好你的观点，并接受数据检验。</a:t>
            </a:r>
            <a:endParaRPr lang="zh-CN" altLang="en-US" sz="32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p:txBody>
          <a:bodyPr/>
          <a:lstStyle/>
          <a:p>
            <a:r>
              <a:rPr lang="zh-CN" altLang="en-US"/>
              <a:t>我们只招成年人</a:t>
            </a:r>
            <a:endParaRPr lang="zh-CN" altLang="en-US"/>
          </a:p>
        </p:txBody>
      </p:sp>
      <p:sp>
        <p:nvSpPr>
          <p:cNvPr id="9" name="文本占位符 8"/>
          <p:cNvSpPr>
            <a:spLocks noGrp="1"/>
          </p:cNvSpPr>
          <p:nvPr>
            <p:ph type="body" idx="1"/>
            <p:custDataLst>
              <p:tags r:id="rId2"/>
            </p:custDataLst>
          </p:nvPr>
        </p:nvSpPr>
        <p:spPr/>
        <p:txBody>
          <a:bodyPr/>
          <a:lstStyle/>
          <a:p>
            <a:r>
              <a:rPr lang="zh-CN" altLang="en-US" dirty="0">
                <a:solidFill>
                  <a:schemeClr val="tx1">
                    <a:lumMod val="50000"/>
                    <a:lumOff val="50000"/>
                  </a:schemeClr>
                </a:solidFill>
              </a:rPr>
              <a:t>只雇佣、奖励和容忍完全成熟的成年人</a:t>
            </a:r>
            <a:endParaRPr lang="zh-CN" altLang="en-US" dirty="0">
              <a:solidFill>
                <a:schemeClr val="tx1">
                  <a:lumMod val="50000"/>
                  <a:lumOff val="50000"/>
                </a:schemeClr>
              </a:solidFill>
            </a:endParaRPr>
          </a:p>
        </p:txBody>
      </p:sp>
      <p:sp>
        <p:nvSpPr>
          <p:cNvPr id="4" name="矩形 3"/>
          <p:cNvSpPr/>
          <p:nvPr>
            <p:custDataLst>
              <p:tags r:id="rId3"/>
            </p:custDataLst>
          </p:nvPr>
        </p:nvSpPr>
        <p:spPr>
          <a:xfrm>
            <a:off x="4269942" y="3734065"/>
            <a:ext cx="1326550" cy="1323618"/>
          </a:xfrm>
          <a:prstGeom prst="rect">
            <a:avLst/>
          </a:prstGeom>
        </p:spPr>
        <p:txBody>
          <a:bodyPr wrap="square" anchor="ctr" anchorCtr="0">
            <a:normAutofit/>
          </a:bodyPr>
          <a:lstStyle/>
          <a:p>
            <a:pPr algn="ctr" fontAlgn="auto">
              <a:spcBef>
                <a:spcPts val="0"/>
              </a:spcBef>
              <a:spcAft>
                <a:spcPts val="0"/>
              </a:spcAft>
              <a:defRPr/>
            </a:pPr>
            <a:r>
              <a:rPr lang="en-US" altLang="zh-CN" sz="7200" spc="400">
                <a:solidFill>
                  <a:schemeClr val="bg1"/>
                </a:solidFill>
                <a:latin typeface="+mn-lt"/>
                <a:ea typeface="+mn-ea"/>
                <a:sym typeface="+mn-lt"/>
              </a:rPr>
              <a:t>01</a:t>
            </a:r>
            <a:endParaRPr lang="en-US" altLang="zh-CN" sz="7200" spc="400">
              <a:solidFill>
                <a:schemeClr val="bg1"/>
              </a:solidFill>
              <a:latin typeface="+mn-lt"/>
              <a:ea typeface="+mn-ea"/>
              <a:sym typeface="+mn-lt"/>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基于事实</a:t>
            </a:r>
            <a:r>
              <a:rPr lang="zh-CN" altLang="en-US">
                <a:latin typeface="Calibri" panose="020F0702030404030204" pitchFamily="34" charset="0"/>
                <a:sym typeface="+mn-ea"/>
              </a:rPr>
              <a:t>≠真实，对观点进行不断审视</a:t>
            </a:r>
            <a:endParaRPr lang="zh-CN" altLang="en-US">
              <a:latin typeface="Calibri" panose="020F0702030404030204" pitchFamily="34" charset="0"/>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829945"/>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en-US" altLang="zh-CN" sz="2000" dirty="0">
                <a:solidFill>
                  <a:schemeClr val="tx1">
                    <a:lumMod val="50000"/>
                    <a:lumOff val="50000"/>
                  </a:schemeClr>
                </a:solidFill>
                <a:sym typeface="+mn-ea"/>
              </a:rPr>
              <a:t> </a:t>
            </a:r>
            <a:r>
              <a:rPr lang="zh-CN" altLang="en-US" sz="2000" dirty="0">
                <a:solidFill>
                  <a:schemeClr val="tx1">
                    <a:lumMod val="50000"/>
                    <a:lumOff val="50000"/>
                  </a:schemeClr>
                </a:solidFill>
                <a:sym typeface="+mn-ea"/>
              </a:rPr>
              <a:t>这样做，到底对客户有什么好处？不为了争论而争论；</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聆听，然后自己内化这个想法，并做及时输出。</a:t>
            </a:r>
            <a:endParaRPr lang="zh-CN" altLang="en-US" sz="20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我们拼死维护的结论，必须能够接受再次的审视和讨论。</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要解决观点分歧，就将辩论公开化</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751965"/>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dirty="0">
                <a:solidFill>
                  <a:schemeClr val="tx1">
                    <a:lumMod val="50000"/>
                    <a:lumOff val="50000"/>
                  </a:schemeClr>
                </a:solidFill>
                <a:sym typeface="+mn-ea"/>
              </a:rPr>
              <a:t>将团队分成三四个人一组，将专家分散到各小组，这样既可以避免专家过度左右人们的观点或导致人们缄口不言，又以可以避免大团队中的群体性思维；专家的缺点就是太清楚目前的限制条件了！</a:t>
            </a:r>
            <a:endParaRPr lang="zh-CN" altLang="en-US"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dirty="0">
                <a:solidFill>
                  <a:schemeClr val="tx1">
                    <a:lumMod val="50000"/>
                    <a:lumOff val="50000"/>
                  </a:schemeClr>
                </a:solidFill>
                <a:sym typeface="+mn-ea"/>
              </a:rPr>
              <a:t>棘手的问题从来都不是单方面的；尝试让其让在对方的立场进行辩论，找到自己立场中的漏洞；</a:t>
            </a:r>
            <a:endParaRPr lang="zh-CN" altLang="en-US"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dirty="0">
                <a:solidFill>
                  <a:schemeClr val="tx1">
                    <a:lumMod val="50000"/>
                    <a:lumOff val="50000"/>
                  </a:schemeClr>
                </a:solidFill>
                <a:sym typeface="+mn-ea"/>
              </a:rPr>
              <a:t>在复杂环境下做出正确决策、深挖问题的根源以及拥有战略性思维并可以清晰表达。</a:t>
            </a:r>
            <a:endParaRPr lang="zh-CN" altLang="en-US"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2800">
                <a:solidFill>
                  <a:schemeClr val="bg1"/>
                </a:solidFill>
              </a:rPr>
              <a:t>把辩论摆到一群人面前！高管们经常会将分歧藏在心里，然而这些分歧可能是那些基层员工需要理解和权衡的最重要的参考内容。</a:t>
            </a:r>
            <a:endParaRPr lang="zh-CN" altLang="en-US" sz="28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5087620" y="1598930"/>
            <a:ext cx="6827520" cy="1254125"/>
          </a:xfrm>
        </p:spPr>
        <p:txBody>
          <a:bodyPr>
            <a:normAutofit fontScale="90000"/>
          </a:bodyPr>
          <a:lstStyle/>
          <a:p>
            <a:r>
              <a:rPr lang="zh-CN" altLang="en-US">
                <a:sym typeface="+mn-ea"/>
              </a:rPr>
              <a:t>现在就开始组建你未来需要的团队</a:t>
            </a:r>
            <a:endParaRPr lang="zh-CN" altLang="en-US">
              <a:sym typeface="+mn-ea"/>
            </a:endParaRPr>
          </a:p>
        </p:txBody>
      </p:sp>
      <p:sp>
        <p:nvSpPr>
          <p:cNvPr id="9" name="文本占位符 8"/>
          <p:cNvSpPr>
            <a:spLocks noGrp="1"/>
          </p:cNvSpPr>
          <p:nvPr>
            <p:ph type="body" idx="1"/>
            <p:custDataLst>
              <p:tags r:id="rId2"/>
            </p:custDataLst>
          </p:nvPr>
        </p:nvSpPr>
        <p:spPr>
          <a:xfrm>
            <a:off x="5087620" y="2897505"/>
            <a:ext cx="6559550" cy="748030"/>
          </a:xfrm>
        </p:spPr>
        <p:txBody>
          <a:bodyPr/>
          <a:lstStyle/>
          <a:p>
            <a:r>
              <a:rPr lang="zh-CN" altLang="en-US" dirty="0">
                <a:solidFill>
                  <a:schemeClr val="tx1">
                    <a:lumMod val="50000"/>
                    <a:lumOff val="50000"/>
                  </a:schemeClr>
                </a:solidFill>
              </a:rPr>
              <a:t>不要以为你现在的员工，能够成长到承担将来的责任</a:t>
            </a:r>
            <a:endParaRPr lang="zh-CN" altLang="en-US" dirty="0">
              <a:solidFill>
                <a:schemeClr val="tx1">
                  <a:lumMod val="50000"/>
                  <a:lumOff val="50000"/>
                </a:schemeClr>
              </a:solidFill>
            </a:endParaRPr>
          </a:p>
        </p:txBody>
      </p:sp>
      <p:sp>
        <p:nvSpPr>
          <p:cNvPr id="4" name="矩形 3"/>
          <p:cNvSpPr/>
          <p:nvPr>
            <p:custDataLst>
              <p:tags r:id="rId3"/>
            </p:custDataLst>
          </p:nvPr>
        </p:nvSpPr>
        <p:spPr>
          <a:xfrm>
            <a:off x="4269942" y="3734065"/>
            <a:ext cx="1326550" cy="1323618"/>
          </a:xfrm>
          <a:prstGeom prst="rect">
            <a:avLst/>
          </a:prstGeom>
        </p:spPr>
        <p:txBody>
          <a:bodyPr wrap="square" anchor="ctr" anchorCtr="0">
            <a:normAutofit/>
          </a:bodyPr>
          <a:lstStyle/>
          <a:p>
            <a:pPr algn="ctr" fontAlgn="auto">
              <a:spcBef>
                <a:spcPts val="0"/>
              </a:spcBef>
              <a:spcAft>
                <a:spcPts val="0"/>
              </a:spcAft>
              <a:defRPr/>
            </a:pPr>
            <a:r>
              <a:rPr lang="en-US" altLang="zh-CN" sz="7200" spc="400">
                <a:solidFill>
                  <a:schemeClr val="bg1"/>
                </a:solidFill>
                <a:latin typeface="+mn-lt"/>
                <a:ea typeface="+mn-ea"/>
                <a:sym typeface="+mn-lt"/>
              </a:rPr>
              <a:t>05</a:t>
            </a:r>
            <a:endParaRPr lang="en-US" altLang="zh-CN" sz="7200" spc="400">
              <a:solidFill>
                <a:schemeClr val="bg1"/>
              </a:solidFill>
              <a:latin typeface="+mn-lt"/>
              <a:ea typeface="+mn-ea"/>
              <a:sym typeface="+mn-lt"/>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不要让招聘成为数字游戏</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829945"/>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找双倍经验的人，付双倍工资，绩效可能更好；</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并不是需要</a:t>
            </a:r>
            <a:r>
              <a:rPr lang="en-US" altLang="zh-CN" sz="2000" dirty="0">
                <a:solidFill>
                  <a:schemeClr val="tx1">
                    <a:lumMod val="50000"/>
                    <a:lumOff val="50000"/>
                  </a:schemeClr>
                </a:solidFill>
                <a:sym typeface="+mn-ea"/>
              </a:rPr>
              <a:t>10</a:t>
            </a:r>
            <a:r>
              <a:rPr lang="zh-CN" altLang="en-US" sz="2000" dirty="0">
                <a:solidFill>
                  <a:schemeClr val="tx1">
                    <a:lumMod val="50000"/>
                    <a:lumOff val="50000"/>
                  </a:schemeClr>
                </a:solidFill>
                <a:sym typeface="+mn-ea"/>
              </a:rPr>
              <a:t>个人，可能</a:t>
            </a:r>
            <a:r>
              <a:rPr lang="en-US" altLang="zh-CN" sz="2000" dirty="0">
                <a:solidFill>
                  <a:schemeClr val="tx1">
                    <a:lumMod val="50000"/>
                    <a:lumOff val="50000"/>
                  </a:schemeClr>
                </a:solidFill>
                <a:sym typeface="+mn-ea"/>
              </a:rPr>
              <a:t>3</a:t>
            </a:r>
            <a:r>
              <a:rPr lang="zh-CN" altLang="en-US" sz="2000" dirty="0">
                <a:solidFill>
                  <a:schemeClr val="tx1">
                    <a:lumMod val="50000"/>
                    <a:lumOff val="50000"/>
                  </a:schemeClr>
                </a:solidFill>
                <a:sym typeface="+mn-ea"/>
              </a:rPr>
              <a:t>个适合的人也能搞定？</a:t>
            </a:r>
            <a:endParaRPr lang="zh-CN" altLang="en-US" sz="20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双倍的业绩是否需要双倍的人？通常情况不是这样！</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不要期待你今天的团队能成为明天的团队</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829945"/>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随着商业活动的快速创新，没有人能够承担得起人员不力这种错误的后果！</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时间限制后造成我们对团队需求的变化。</a:t>
            </a:r>
            <a:endParaRPr lang="zh-CN" altLang="en-US" sz="20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我们是否因为我们现在拥有的团队不是我们应该拥有的团队而受到了限制？</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站在</a:t>
            </a:r>
            <a:r>
              <a:rPr lang="en-US" altLang="zh-CN">
                <a:sym typeface="+mn-ea"/>
              </a:rPr>
              <a:t>6</a:t>
            </a:r>
            <a:r>
              <a:rPr lang="zh-CN" altLang="en-US">
                <a:sym typeface="+mn-ea"/>
              </a:rPr>
              <a:t>个月后的未来，审视你现在的团队</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19888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扩大到两三倍，通常现有团队可以想到办法，但要扩大十倍，而你的团队只能看到循序渐进的增长，怎么办？</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招入优秀的能力建构者。</a:t>
            </a:r>
            <a:endParaRPr lang="zh-CN" altLang="en-US" sz="20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2200">
                <a:solidFill>
                  <a:schemeClr val="bg1"/>
                </a:solidFill>
              </a:rPr>
              <a:t>你应该从未来的规划出发，建立一支理想的团队：确认要解决的问题、确认解决问题的时间期限、确认能够成功解决这些问题的人选，并确认要解决这些问题他们要该怎么做。然后问自己，需要做哪些准备，以及需要招入什么样的人。</a:t>
            </a:r>
            <a:endParaRPr lang="zh-CN" altLang="en-US" sz="22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你建立的是团队，不是家庭</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19888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用现实的眼光看待员工能够带来何种绩效提升，以及是否能在规定时间内完成提升；</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招入谁和解聘谁的决定必须完全建立在团队绩效的基础上，目的是确保公司成功；</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让每个人理解，我们团队中每个人都要持续</a:t>
            </a:r>
            <a:r>
              <a:rPr lang="en-US" altLang="zh-CN" sz="2000" dirty="0">
                <a:solidFill>
                  <a:schemeClr val="tx1">
                    <a:lumMod val="50000"/>
                    <a:lumOff val="50000"/>
                  </a:schemeClr>
                </a:solidFill>
                <a:sym typeface="+mn-ea"/>
              </a:rPr>
              <a:t>“</a:t>
            </a:r>
            <a:r>
              <a:rPr lang="zh-CN" altLang="en-US" sz="2000" dirty="0">
                <a:solidFill>
                  <a:schemeClr val="tx1">
                    <a:lumMod val="50000"/>
                    <a:lumOff val="50000"/>
                  </a:schemeClr>
                </a:solidFill>
                <a:sym typeface="+mn-ea"/>
              </a:rPr>
              <a:t>进化</a:t>
            </a:r>
            <a:r>
              <a:rPr lang="en-US" altLang="zh-CN" sz="2000" dirty="0">
                <a:solidFill>
                  <a:schemeClr val="tx1">
                    <a:lumMod val="50000"/>
                    <a:lumOff val="50000"/>
                  </a:schemeClr>
                </a:solidFill>
                <a:sym typeface="+mn-ea"/>
              </a:rPr>
              <a:t>”</a:t>
            </a:r>
            <a:r>
              <a:rPr lang="zh-CN" altLang="en-US" sz="2000" dirty="0">
                <a:solidFill>
                  <a:schemeClr val="tx1">
                    <a:lumMod val="50000"/>
                    <a:lumOff val="50000"/>
                  </a:schemeClr>
                </a:solidFill>
                <a:sym typeface="+mn-ea"/>
              </a:rPr>
              <a:t>！</a:t>
            </a:r>
            <a:endParaRPr lang="zh-CN" altLang="en-US" sz="20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a:solidFill>
                  <a:schemeClr val="bg1"/>
                </a:solidFill>
              </a:rPr>
              <a:t>究竟是从公司内部提拔还是从外部招聘一名高绩效者，我们的经验是看这项有待完成的工作是否需要内部人员所不具备的专业技能，或者在这项工作所属的领域，我们自己是否就身处创新前沿？</a:t>
            </a:r>
            <a:endParaRPr lang="zh-CN" altLang="en-US">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员工的成长，只能由自己负责</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751965"/>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dirty="0">
                <a:solidFill>
                  <a:schemeClr val="tx1">
                    <a:lumMod val="50000"/>
                    <a:lumOff val="50000"/>
                  </a:schemeClr>
                </a:solidFill>
                <a:sym typeface="+mn-ea"/>
              </a:rPr>
              <a:t>管理者不应该期望自己成为员工的职来规划者，这种做法很危险；</a:t>
            </a:r>
            <a:endParaRPr lang="zh-CN" altLang="en-US"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dirty="0">
                <a:solidFill>
                  <a:schemeClr val="tx1">
                    <a:lumMod val="50000"/>
                    <a:lumOff val="50000"/>
                  </a:schemeClr>
                </a:solidFill>
                <a:sym typeface="+mn-ea"/>
              </a:rPr>
              <a:t>我们在面试应聘者时，会直截了当地告诉对方，这里不是一家职业生涯管理公司，我们相信员工应该自己管理自己的职业发展；</a:t>
            </a:r>
            <a:endParaRPr lang="zh-CN" altLang="en-US"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dirty="0">
                <a:solidFill>
                  <a:schemeClr val="tx1">
                    <a:lumMod val="50000"/>
                    <a:lumOff val="50000"/>
                  </a:schemeClr>
                </a:solidFill>
                <a:sym typeface="+mn-ea"/>
              </a:rPr>
              <a:t>对职场人士的最佳建议：保持灵活，不断学习新技能，不断考虑新机会，经常接受新挑战，这样可以保持工作的新鲜感和延展性。</a:t>
            </a:r>
            <a:endParaRPr lang="zh-CN" altLang="en-US"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1900">
                <a:solidFill>
                  <a:schemeClr val="bg1"/>
                </a:solidFill>
              </a:rPr>
              <a:t>最应该为员工做的一件事情，就是确保公司能够生产出好的产品，可以及时地服务好客户。他们并不亏欠员工一个机会让其从事自己没有准备好也没有天赋完成的工作；他们并不亏欠员工一个新设的岗位来奖励员工的付出；他们当然也没有必要为了员工而在那些可以让公司发展的人员变动上退缩。</a:t>
            </a:r>
            <a:endParaRPr lang="zh-CN" altLang="en-US" sz="19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企业在不同阶段，需要不同员工</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试错型员工</a:t>
            </a:r>
            <a:r>
              <a:rPr lang="en-US" altLang="zh-CN" sz="3600">
                <a:solidFill>
                  <a:schemeClr val="bg1"/>
                </a:solidFill>
              </a:rPr>
              <a:t>——&gt;</a:t>
            </a:r>
            <a:r>
              <a:rPr lang="zh-CN" altLang="en-US" sz="3600">
                <a:solidFill>
                  <a:schemeClr val="bg1"/>
                </a:solidFill>
              </a:rPr>
              <a:t>经验型员工</a:t>
            </a:r>
            <a:endParaRPr lang="zh-CN" altLang="en-US" sz="3600">
              <a:solidFill>
                <a:schemeClr val="bg1"/>
              </a:solidFill>
            </a:endParaRPr>
          </a:p>
          <a:p>
            <a:pPr marL="0" indent="0" algn="ctr">
              <a:lnSpc>
                <a:spcPct val="180000"/>
              </a:lnSpc>
              <a:buNone/>
            </a:pPr>
            <a:r>
              <a:rPr lang="zh-CN" altLang="en-US" sz="3600">
                <a:solidFill>
                  <a:schemeClr val="bg1"/>
                </a:solidFill>
              </a:rPr>
              <a:t>即兴工作</a:t>
            </a:r>
            <a:r>
              <a:rPr lang="en-US" altLang="zh-CN" sz="3600">
                <a:solidFill>
                  <a:schemeClr val="bg1"/>
                </a:solidFill>
              </a:rPr>
              <a:t>——&gt;</a:t>
            </a:r>
            <a:r>
              <a:rPr lang="zh-CN" altLang="en-US" sz="3600">
                <a:solidFill>
                  <a:schemeClr val="bg1"/>
                </a:solidFill>
              </a:rPr>
              <a:t>计划性工作</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
        <p:nvSpPr>
          <p:cNvPr id="6" name="Rectangle 35"/>
          <p:cNvSpPr>
            <a:spLocks noChangeArrowheads="1"/>
          </p:cNvSpPr>
          <p:nvPr/>
        </p:nvSpPr>
        <p:spPr bwMode="auto">
          <a:xfrm>
            <a:off x="1102995" y="5135880"/>
            <a:ext cx="10079355" cy="1198880"/>
          </a:xfrm>
          <a:prstGeom prst="rect">
            <a:avLst/>
          </a:prstGeom>
          <a:noFill/>
          <a:ln w="9525" algn="ctr">
            <a:noFill/>
            <a:prstDash val="dash"/>
            <a:miter lim="800000"/>
          </a:ln>
          <a:effectLst/>
        </p:spPr>
        <p:txBody>
          <a:bodyPr wrap="square">
            <a:spAutoFit/>
          </a:bodyPr>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面对规模和复杂性带来的问题，如果公司够幸运的话，创始员工就能处理，还能进而提升自己的技能；</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有些人永远无法成长为未来组织中的高绩效者，主动让他们离开。</a:t>
            </a:r>
            <a:endParaRPr lang="zh-CN" altLang="en-US" sz="2000" dirty="0">
              <a:solidFill>
                <a:schemeClr val="tx1">
                  <a:lumMod val="50000"/>
                  <a:lumOff val="50000"/>
                </a:schemeClr>
              </a:solidFill>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你不必在一家公司待一辈子</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829945"/>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你知道为什么事情在变化吗？因为我们成功了；</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你知道我们想成为什么吗？我们想要成为一家全球公司！</a:t>
            </a:r>
            <a:endParaRPr lang="zh-CN" altLang="en-US" sz="20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激发人们对变革产生不满的怀旧情绪，将破坏公司的成长。或许小公司更适合他找到乐趣。</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成年人最渴望的奖励，就是成功</a:t>
            </a: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614170" y="5135880"/>
            <a:ext cx="9300210" cy="156845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伟大的团队，每一位成员都知道自己要前往何方，并愿意为此付出</a:t>
            </a:r>
            <a:r>
              <a:rPr lang="zh-CN" altLang="en-US" sz="2000" b="1" dirty="0">
                <a:solidFill>
                  <a:schemeClr val="tx1">
                    <a:lumMod val="50000"/>
                    <a:lumOff val="50000"/>
                  </a:schemeClr>
                </a:solidFill>
                <a:sym typeface="+mn-ea"/>
              </a:rPr>
              <a:t>任何</a:t>
            </a:r>
            <a:r>
              <a:rPr lang="zh-CN" altLang="en-US" sz="2000" dirty="0">
                <a:solidFill>
                  <a:schemeClr val="tx1">
                    <a:lumMod val="50000"/>
                    <a:lumOff val="50000"/>
                  </a:schemeClr>
                </a:solidFill>
                <a:sym typeface="+mn-ea"/>
              </a:rPr>
              <a:t>努力！</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b="0" dirty="0">
                <a:solidFill>
                  <a:schemeClr val="tx1">
                    <a:lumMod val="65000"/>
                    <a:lumOff val="35000"/>
                  </a:schemeClr>
                </a:solidFill>
                <a:ea typeface="微软雅黑" panose="020B0503020204020204" charset="-122"/>
              </a:rPr>
              <a:t>困难成就伟大的团队，深挖问题的本质成就伟大的团队；</a:t>
            </a:r>
            <a:endParaRPr lang="zh-CN" altLang="en-US" sz="2000" b="0" dirty="0">
              <a:solidFill>
                <a:schemeClr val="tx1">
                  <a:lumMod val="65000"/>
                  <a:lumOff val="35000"/>
                </a:schemeClr>
              </a:solidFill>
              <a:ea typeface="微软雅黑" panose="020B0503020204020204" charset="-122"/>
            </a:endParaRPr>
          </a:p>
          <a:p>
            <a:pPr marL="342900" indent="-342900">
              <a:lnSpc>
                <a:spcPct val="120000"/>
              </a:lnSpc>
              <a:buFont typeface="Arial" panose="020B0604020202090204" pitchFamily="34" charset="0"/>
              <a:buChar char="•"/>
            </a:pPr>
            <a:r>
              <a:rPr lang="zh-CN" altLang="en-US" sz="2000" dirty="0">
                <a:solidFill>
                  <a:schemeClr val="tx1">
                    <a:lumMod val="65000"/>
                    <a:lumOff val="35000"/>
                  </a:schemeClr>
                </a:solidFill>
                <a:ea typeface="微软雅黑" panose="020B0503020204020204" charset="-122"/>
                <a:sym typeface="+mn-ea"/>
              </a:rPr>
              <a:t>公司需要的是</a:t>
            </a:r>
            <a:r>
              <a:rPr lang="zh-CN" altLang="en-US" sz="2000" b="1" dirty="0">
                <a:solidFill>
                  <a:schemeClr val="tx1">
                    <a:lumMod val="65000"/>
                    <a:lumOff val="35000"/>
                  </a:schemeClr>
                </a:solidFill>
                <a:ea typeface="微软雅黑" panose="020B0503020204020204" charset="-122"/>
                <a:sym typeface="+mn-ea"/>
              </a:rPr>
              <a:t>热爱解决问题</a:t>
            </a:r>
            <a:r>
              <a:rPr lang="zh-CN" altLang="en-US" sz="2000" dirty="0">
                <a:solidFill>
                  <a:schemeClr val="tx1">
                    <a:lumMod val="65000"/>
                    <a:lumOff val="35000"/>
                  </a:schemeClr>
                </a:solidFill>
                <a:ea typeface="微软雅黑" panose="020B0503020204020204" charset="-122"/>
                <a:sym typeface="+mn-ea"/>
              </a:rPr>
              <a:t>的人，</a:t>
            </a:r>
            <a:r>
              <a:rPr lang="zh-CN" altLang="en-US" sz="2000" b="0" dirty="0">
                <a:solidFill>
                  <a:schemeClr val="tx1">
                    <a:lumMod val="65000"/>
                    <a:lumOff val="35000"/>
                  </a:schemeClr>
                </a:solidFill>
                <a:ea typeface="微软雅黑" panose="020B0503020204020204" charset="-122"/>
              </a:rPr>
              <a:t>招聘时，会寻找那些对我们需要解决的问题感到极其兴奋的人</a:t>
            </a:r>
            <a:r>
              <a:rPr lang="zh-CN" altLang="en-US" sz="2000" dirty="0">
                <a:solidFill>
                  <a:schemeClr val="tx1">
                    <a:lumMod val="50000"/>
                    <a:lumOff val="50000"/>
                  </a:schemeClr>
                </a:solidFill>
                <a:sym typeface="+mn-ea"/>
              </a:rPr>
              <a:t>。</a:t>
            </a:r>
            <a:endParaRPr lang="zh-CN" altLang="en-US" sz="2000" b="0" dirty="0">
              <a:solidFill>
                <a:schemeClr val="tx1">
                  <a:lumMod val="65000"/>
                  <a:lumOff val="35000"/>
                </a:schemeClr>
              </a:solidFill>
              <a:ea typeface="微软雅黑" panose="020B0503020204020204" charset="-122"/>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加入到让自己信任和钦佩的同事团队中，大家一起专注于完成一项伟大的任务！</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5087620" y="1598930"/>
            <a:ext cx="6827520" cy="1254125"/>
          </a:xfrm>
        </p:spPr>
        <p:txBody>
          <a:bodyPr>
            <a:normAutofit fontScale="90000"/>
          </a:bodyPr>
          <a:lstStyle/>
          <a:p>
            <a:r>
              <a:rPr lang="zh-CN" altLang="en-US">
                <a:sym typeface="+mn-ea"/>
              </a:rPr>
              <a:t>员工与岗位的关系，不是匹配而是高度匹配</a:t>
            </a:r>
            <a:endParaRPr lang="zh-CN" altLang="en-US">
              <a:sym typeface="+mn-ea"/>
            </a:endParaRPr>
          </a:p>
        </p:txBody>
      </p:sp>
      <p:sp>
        <p:nvSpPr>
          <p:cNvPr id="9" name="文本占位符 8"/>
          <p:cNvSpPr>
            <a:spLocks noGrp="1"/>
          </p:cNvSpPr>
          <p:nvPr>
            <p:ph type="body" idx="1"/>
            <p:custDataLst>
              <p:tags r:id="rId2"/>
            </p:custDataLst>
          </p:nvPr>
        </p:nvSpPr>
        <p:spPr>
          <a:xfrm>
            <a:off x="5087620" y="2897505"/>
            <a:ext cx="6559550" cy="748030"/>
          </a:xfrm>
        </p:spPr>
        <p:txBody>
          <a:bodyPr/>
          <a:lstStyle/>
          <a:p>
            <a:r>
              <a:rPr lang="zh-CN" altLang="en-US" dirty="0">
                <a:solidFill>
                  <a:schemeClr val="tx1">
                    <a:lumMod val="50000"/>
                    <a:lumOff val="50000"/>
                  </a:schemeClr>
                </a:solidFill>
              </a:rPr>
              <a:t>每个岗位都需要最适合的员工</a:t>
            </a:r>
            <a:endParaRPr lang="zh-CN" altLang="en-US" dirty="0">
              <a:solidFill>
                <a:schemeClr val="tx1">
                  <a:lumMod val="50000"/>
                  <a:lumOff val="50000"/>
                </a:schemeClr>
              </a:solidFill>
            </a:endParaRPr>
          </a:p>
        </p:txBody>
      </p:sp>
      <p:sp>
        <p:nvSpPr>
          <p:cNvPr id="4" name="矩形 3"/>
          <p:cNvSpPr/>
          <p:nvPr>
            <p:custDataLst>
              <p:tags r:id="rId3"/>
            </p:custDataLst>
          </p:nvPr>
        </p:nvSpPr>
        <p:spPr>
          <a:xfrm>
            <a:off x="4269942" y="3734065"/>
            <a:ext cx="1326550" cy="1323618"/>
          </a:xfrm>
          <a:prstGeom prst="rect">
            <a:avLst/>
          </a:prstGeom>
        </p:spPr>
        <p:txBody>
          <a:bodyPr wrap="square" anchor="ctr" anchorCtr="0">
            <a:normAutofit/>
          </a:bodyPr>
          <a:lstStyle/>
          <a:p>
            <a:pPr algn="ctr" fontAlgn="auto">
              <a:spcBef>
                <a:spcPts val="0"/>
              </a:spcBef>
              <a:spcAft>
                <a:spcPts val="0"/>
              </a:spcAft>
              <a:defRPr/>
            </a:pPr>
            <a:r>
              <a:rPr lang="en-US" altLang="zh-CN" sz="7200" spc="400">
                <a:solidFill>
                  <a:schemeClr val="bg1"/>
                </a:solidFill>
                <a:latin typeface="+mn-lt"/>
                <a:ea typeface="+mn-ea"/>
                <a:sym typeface="+mn-lt"/>
              </a:rPr>
              <a:t>06</a:t>
            </a:r>
            <a:endParaRPr lang="en-US" altLang="zh-CN" sz="7200" spc="400">
              <a:solidFill>
                <a:schemeClr val="bg1"/>
              </a:solidFill>
              <a:latin typeface="+mn-lt"/>
              <a:ea typeface="+mn-ea"/>
              <a:sym typeface="+mn-lt"/>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人才管理三条基本原则</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751965"/>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dirty="0">
                <a:solidFill>
                  <a:schemeClr val="tx1">
                    <a:lumMod val="50000"/>
                    <a:lumOff val="50000"/>
                  </a:schemeClr>
                </a:solidFill>
                <a:sym typeface="+mn-ea"/>
              </a:rPr>
              <a:t>知道什么时候让员工离开与引进一个拥有你所需技能的顶尖人才，是相辅相成的；二者缺一，都无法做好另外一项；</a:t>
            </a:r>
            <a:endParaRPr lang="zh-CN" altLang="en-US"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dirty="0">
                <a:solidFill>
                  <a:schemeClr val="tx1">
                    <a:lumMod val="50000"/>
                    <a:lumOff val="50000"/>
                  </a:schemeClr>
                </a:solidFill>
                <a:sym typeface="+mn-ea"/>
              </a:rPr>
              <a:t>建立一支伟大的团队，是用人经理最重要的工作；</a:t>
            </a:r>
            <a:endParaRPr lang="zh-CN" altLang="en-US"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en-US" altLang="zh-CN" dirty="0">
                <a:solidFill>
                  <a:schemeClr val="tx1">
                    <a:lumMod val="50000"/>
                    <a:lumOff val="50000"/>
                  </a:schemeClr>
                </a:solidFill>
                <a:sym typeface="+mn-ea"/>
              </a:rPr>
              <a:t>HR</a:t>
            </a:r>
            <a:r>
              <a:rPr lang="zh-CN" altLang="en-US" dirty="0">
                <a:solidFill>
                  <a:schemeClr val="tx1">
                    <a:lumMod val="50000"/>
                    <a:lumOff val="50000"/>
                  </a:schemeClr>
                </a:solidFill>
                <a:sym typeface="+mn-ea"/>
              </a:rPr>
              <a:t>要密切辅导用人经理如何做好筛选和面试，如何完成对候选人的招聘，如何评估何时让员工离职，以及如何跟当事人以及团队其他成员谈论这个决定。</a:t>
            </a:r>
            <a:endParaRPr lang="zh-CN" altLang="en-US"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2000">
                <a:solidFill>
                  <a:schemeClr val="bg1"/>
                </a:solidFill>
              </a:rPr>
              <a:t>一、招聘优秀人才以及决定员工是否应该从现有岗位离开的责任，主要在管理者身上；</a:t>
            </a:r>
            <a:endParaRPr lang="zh-CN" altLang="en-US" sz="2000">
              <a:solidFill>
                <a:schemeClr val="bg1"/>
              </a:solidFill>
            </a:endParaRPr>
          </a:p>
          <a:p>
            <a:pPr marL="0" indent="0" algn="ctr">
              <a:lnSpc>
                <a:spcPct val="180000"/>
              </a:lnSpc>
              <a:buNone/>
            </a:pPr>
            <a:r>
              <a:rPr lang="zh-CN" altLang="en-US" sz="2000">
                <a:solidFill>
                  <a:schemeClr val="bg1"/>
                </a:solidFill>
              </a:rPr>
              <a:t>二、每一个岗位都要招聘一个高度匹配的人，而不仅仅是一个匹配的人；</a:t>
            </a:r>
            <a:endParaRPr lang="zh-CN" altLang="en-US" sz="2000">
              <a:solidFill>
                <a:schemeClr val="bg1"/>
              </a:solidFill>
            </a:endParaRPr>
          </a:p>
          <a:p>
            <a:pPr marL="0" indent="0" algn="ctr">
              <a:lnSpc>
                <a:spcPct val="180000"/>
              </a:lnSpc>
              <a:buNone/>
            </a:pPr>
            <a:r>
              <a:rPr lang="zh-CN" altLang="en-US" sz="2000">
                <a:solidFill>
                  <a:schemeClr val="bg1"/>
                </a:solidFill>
              </a:rPr>
              <a:t>三、如果一个人的技能与岗位要求不再匹配，即便是非常优秀的人才，也要跟他说再见。</a:t>
            </a:r>
            <a:endParaRPr lang="zh-CN" altLang="en-US" sz="20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人才保留不是团队建设的目标</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087755"/>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dirty="0">
                <a:solidFill>
                  <a:schemeClr val="tx1">
                    <a:lumMod val="50000"/>
                    <a:lumOff val="50000"/>
                  </a:schemeClr>
                </a:solidFill>
                <a:sym typeface="+mn-ea"/>
              </a:rPr>
              <a:t>目标不应该只是你留住了多少人，而应该是你有多少具备技能和经验的优秀人才；</a:t>
            </a:r>
            <a:endParaRPr lang="zh-CN" altLang="en-US"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dirty="0">
                <a:solidFill>
                  <a:schemeClr val="tx1">
                    <a:lumMod val="50000"/>
                    <a:lumOff val="50000"/>
                  </a:schemeClr>
                </a:solidFill>
                <a:sym typeface="+mn-ea"/>
              </a:rPr>
              <a:t>确保离开的人也能在别处找到好工作的最佳方法，就是让所有人知道这家公司有十足的动力去招聘顶尖人才。</a:t>
            </a:r>
            <a:endParaRPr lang="zh-CN" altLang="en-US"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我们压倒一切的人才管理任务必须是，为我们正在创建的未来打造一支最佳团队！</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伟大的工作与福利无关</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2800">
                <a:solidFill>
                  <a:schemeClr val="bg1"/>
                </a:solidFill>
              </a:rPr>
              <a:t>在工作中真实和持久的幸福，源于和认识的优秀的人才一起深入地解决一个问题，源于客户喜爱你付出辛勤努力所创造的产品或服务。</a:t>
            </a:r>
            <a:endParaRPr lang="zh-CN" altLang="en-US" sz="28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不与面试者谈薪酬</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56591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提薪水的人，要么原先的岗位薪水偏低，要么担心不会在原薪水基础上加薪，要么只对金钱感兴趣，对工作没有真正的激情；对金钱感兴趣的候选人，我们希望剔除他们，并建议他去我们的竞争对手那里去；</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如果完成所有目标，可以给他们一大笔钱，给他们股票，但不需要一个跟目标联系的奖金计划；</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允许员工告诉我们，他们希望薪酬中有多少比例是期权，我们用这部分期权去替换他们的工资，期权像工资一样，按月发放，可以十年内行权。</a:t>
            </a:r>
            <a:endParaRPr lang="zh-CN" altLang="en-US" sz="16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200">
                <a:solidFill>
                  <a:schemeClr val="bg1"/>
                </a:solidFill>
              </a:rPr>
              <a:t>在候选人接受我们的工作邀请之前，不和他们讨论薪水问题。我们会讨论我们的薪酬理念，但不会讨论具体的数字。</a:t>
            </a:r>
            <a:endParaRPr lang="zh-CN" altLang="en-US" sz="32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用超高的人才密度吸引人才</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38608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endParaRPr lang="zh-CN" altLang="en-US" sz="16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200">
                <a:solidFill>
                  <a:schemeClr val="bg1"/>
                </a:solidFill>
              </a:rPr>
              <a:t>和承诺有明确的晋升之路相比，更重要的是能有机会和出色的人一起工作和成长。</a:t>
            </a:r>
            <a:endParaRPr lang="zh-CN" altLang="en-US" sz="32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不是每个岗位都需要爱因斯坦</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56591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一个组织可以接纳很多人的风格，文化契合也能变成双向的，关键在于，他能高效能地工作；</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一家公司的一流选手可能是另一家公司的二流选手，要让擅长公司当时正在做的事的人进来，主动让那些已经很出色的人离开，以便给顶尖人才腾位置；</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确保每一个对业务至关重要的岗位上，都有一位一流人才。</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endParaRPr lang="zh-CN" altLang="en-US" sz="16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200">
                <a:solidFill>
                  <a:schemeClr val="bg1"/>
                </a:solidFill>
              </a:rPr>
              <a:t>做好招聘工作就是做好完美的匹配</a:t>
            </a:r>
            <a:endParaRPr lang="zh-CN" altLang="en-US" sz="32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简历之外，更能看出匹配度</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975995"/>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擅长把非常复杂的东西变得简单易懂的能力；</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重新定义</a:t>
            </a:r>
            <a:r>
              <a:rPr lang="en-US" altLang="zh-CN" sz="1600" dirty="0">
                <a:solidFill>
                  <a:schemeClr val="tx1">
                    <a:lumMod val="50000"/>
                    <a:lumOff val="50000"/>
                  </a:schemeClr>
                </a:solidFill>
                <a:sym typeface="+mn-ea"/>
              </a:rPr>
              <a:t>“</a:t>
            </a:r>
            <a:r>
              <a:rPr lang="zh-CN" altLang="en-US" sz="1600" dirty="0">
                <a:solidFill>
                  <a:schemeClr val="tx1">
                    <a:lumMod val="50000"/>
                    <a:lumOff val="50000"/>
                  </a:schemeClr>
                </a:solidFill>
                <a:sym typeface="+mn-ea"/>
              </a:rPr>
              <a:t>我的团队</a:t>
            </a:r>
            <a:r>
              <a:rPr lang="en-US" altLang="zh-CN" sz="1600" dirty="0">
                <a:solidFill>
                  <a:schemeClr val="tx1">
                    <a:lumMod val="50000"/>
                    <a:lumOff val="50000"/>
                  </a:schemeClr>
                </a:solidFill>
                <a:sym typeface="+mn-ea"/>
              </a:rPr>
              <a:t>”——</a:t>
            </a:r>
            <a:r>
              <a:rPr lang="zh-CN" altLang="en-US" sz="1600" dirty="0">
                <a:solidFill>
                  <a:schemeClr val="tx1">
                    <a:lumMod val="50000"/>
                    <a:lumOff val="50000"/>
                  </a:schemeClr>
                </a:solidFill>
                <a:sym typeface="+mn-ea"/>
              </a:rPr>
              <a:t>由我创建的足够好的团队，好到即便没有我，团队也能继续前行；</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一个人可以轻易在左右脑之间切换，这对数据分析而言是一项非常有用的技能。</a:t>
            </a:r>
            <a:endParaRPr lang="zh-CN" altLang="en-US" sz="16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200">
                <a:solidFill>
                  <a:schemeClr val="bg1"/>
                </a:solidFill>
              </a:rPr>
              <a:t>解决问题的方式比他过往的经验更重要！</a:t>
            </a:r>
            <a:endParaRPr lang="zh-CN" altLang="en-US" sz="32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永远在招聘</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27127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招聘人员的责任是辅导用人经理：你们的面试流程是怎样的？面试团队是怎么样的？有什么安排？</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只要招聘人员看见一个陌生人坐在那等候面试，就必须过去和他说话；</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最终由用人经理做出决定，招聘团队会给出意见，但责任在用人经理身上。用人经理是首席招聘人员，招聘高绩效者是他们最重要的工作。</a:t>
            </a:r>
            <a:endParaRPr lang="zh-CN" altLang="en-US" sz="16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200">
                <a:solidFill>
                  <a:schemeClr val="bg1"/>
                </a:solidFill>
              </a:rPr>
              <a:t>当用人经理深度介入招聘工作时，将会促进所有的招聘人员变得更加积极主动。</a:t>
            </a:r>
            <a:endParaRPr lang="zh-CN" altLang="en-US" sz="32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当人力资源部门成为业务部门</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975995"/>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招聘人员能够感受到他们对业务的贡献，是他们帮忙组建了优秀的团队；</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用人经理要让招聘人员懂业务，在开业务会议时让他们也参加，那他们就会表现得更像业务人员；</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对业务指标无用的绩效评估不要做。</a:t>
            </a:r>
            <a:endParaRPr lang="zh-CN" altLang="en-US" sz="16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2800">
                <a:solidFill>
                  <a:schemeClr val="bg1"/>
                </a:solidFill>
              </a:rPr>
              <a:t>招聘人员是服务于客户的，招聘人员应该理解，他们必须了解客户的需求和愿望，以及产品经理和营销经理的需求和愿望。</a:t>
            </a:r>
            <a:endParaRPr lang="zh-CN" altLang="en-US" sz="28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每个人都渴望与高绩效者合作</a:t>
            </a: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753870" y="5135880"/>
            <a:ext cx="8757920" cy="156845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b="0" dirty="0">
                <a:solidFill>
                  <a:schemeClr val="tx1">
                    <a:lumMod val="65000"/>
                    <a:lumOff val="35000"/>
                  </a:schemeClr>
                </a:solidFill>
                <a:ea typeface="微软雅黑" panose="020B0503020204020204" charset="-122"/>
              </a:rPr>
              <a:t>人多力量大是一种错觉，放眼硅谷，多是小而精的团队；</a:t>
            </a:r>
            <a:endParaRPr lang="zh-CN" altLang="en-US" sz="2000" b="0" dirty="0">
              <a:solidFill>
                <a:schemeClr val="tx1">
                  <a:lumMod val="65000"/>
                  <a:lumOff val="35000"/>
                </a:schemeClr>
              </a:solidFill>
              <a:ea typeface="微软雅黑" panose="020B0503020204020204" charset="-122"/>
            </a:endParaRPr>
          </a:p>
          <a:p>
            <a:pPr marL="342900" indent="-342900">
              <a:lnSpc>
                <a:spcPct val="120000"/>
              </a:lnSpc>
              <a:buFont typeface="Arial" panose="020B0604020202090204" pitchFamily="34" charset="0"/>
              <a:buChar char="•"/>
            </a:pPr>
            <a:r>
              <a:rPr lang="zh-CN" altLang="en-US" sz="2000" b="1" dirty="0">
                <a:solidFill>
                  <a:schemeClr val="tx1">
                    <a:lumMod val="65000"/>
                    <a:lumOff val="35000"/>
                  </a:schemeClr>
                </a:solidFill>
                <a:ea typeface="微软雅黑" panose="020B0503020204020204" charset="-122"/>
              </a:rPr>
              <a:t>尽可能简洁的工作流程和强大的纪律文化远</a:t>
            </a:r>
            <a:r>
              <a:rPr lang="zh-CN" altLang="en-US" sz="2000" b="0" dirty="0">
                <a:solidFill>
                  <a:schemeClr val="tx1">
                    <a:lumMod val="65000"/>
                    <a:lumOff val="35000"/>
                  </a:schemeClr>
                </a:solidFill>
                <a:ea typeface="微软雅黑" panose="020B0503020204020204" charset="-122"/>
              </a:rPr>
              <a:t>比发展速度更重要；</a:t>
            </a:r>
            <a:endParaRPr lang="zh-CN" altLang="en-US" sz="2000" b="0" dirty="0">
              <a:solidFill>
                <a:schemeClr val="tx1">
                  <a:lumMod val="65000"/>
                  <a:lumOff val="35000"/>
                </a:schemeClr>
              </a:solidFill>
              <a:ea typeface="微软雅黑" panose="020B0503020204020204" charset="-122"/>
            </a:endParaRPr>
          </a:p>
          <a:p>
            <a:pPr marL="342900" indent="-342900">
              <a:lnSpc>
                <a:spcPct val="120000"/>
              </a:lnSpc>
              <a:buFont typeface="Arial" panose="020B0604020202090204" pitchFamily="34" charset="0"/>
              <a:buChar char="•"/>
            </a:pPr>
            <a:r>
              <a:rPr lang="zh-CN" altLang="en-US" sz="2000" b="0" dirty="0">
                <a:solidFill>
                  <a:schemeClr val="tx1">
                    <a:lumMod val="65000"/>
                    <a:lumOff val="35000"/>
                  </a:schemeClr>
                </a:solidFill>
                <a:ea typeface="微软雅黑" panose="020B0503020204020204" charset="-122"/>
              </a:rPr>
              <a:t>目标、分配资源的方式、专注的问题及解决问题的方法，都在不断适应商业变化和客户需求。</a:t>
            </a:r>
            <a:endParaRPr lang="zh-CN" altLang="en-US" sz="2000" b="0" dirty="0">
              <a:solidFill>
                <a:schemeClr val="tx1">
                  <a:lumMod val="65000"/>
                  <a:lumOff val="35000"/>
                </a:schemeClr>
              </a:solidFill>
              <a:ea typeface="微软雅黑" panose="020B0503020204020204" charset="-122"/>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企业能做的最好的事情，就是只招聘那些高绩效员工来和他们一起工作！</a:t>
            </a:r>
            <a:endParaRPr lang="zh-CN" altLang="en-US" sz="3600">
              <a:solidFill>
                <a:schemeClr val="bg1"/>
              </a:solidFill>
            </a:endParaRPr>
          </a:p>
        </p:txBody>
      </p:sp>
      <p:cxnSp>
        <p:nvCxnSpPr>
          <p:cNvPr id="6" name="直接连接符 5"/>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5087620" y="1598930"/>
            <a:ext cx="6827520" cy="1254125"/>
          </a:xfrm>
        </p:spPr>
        <p:txBody>
          <a:bodyPr>
            <a:normAutofit fontScale="90000"/>
          </a:bodyPr>
          <a:lstStyle/>
          <a:p>
            <a:r>
              <a:rPr lang="zh-CN" altLang="en-US">
                <a:sym typeface="+mn-ea"/>
              </a:rPr>
              <a:t>按照员工带来的价值付薪</a:t>
            </a:r>
            <a:endParaRPr lang="zh-CN" altLang="en-US">
              <a:sym typeface="+mn-ea"/>
            </a:endParaRPr>
          </a:p>
        </p:txBody>
      </p:sp>
      <p:sp>
        <p:nvSpPr>
          <p:cNvPr id="9" name="文本占位符 8"/>
          <p:cNvSpPr>
            <a:spLocks noGrp="1"/>
          </p:cNvSpPr>
          <p:nvPr>
            <p:ph type="body" idx="1"/>
            <p:custDataLst>
              <p:tags r:id="rId2"/>
            </p:custDataLst>
          </p:nvPr>
        </p:nvSpPr>
        <p:spPr>
          <a:xfrm>
            <a:off x="5087620" y="2897505"/>
            <a:ext cx="6559550" cy="748030"/>
          </a:xfrm>
        </p:spPr>
        <p:txBody>
          <a:bodyPr/>
          <a:lstStyle/>
          <a:p>
            <a:r>
              <a:rPr lang="zh-CN" altLang="en-US" dirty="0">
                <a:solidFill>
                  <a:schemeClr val="tx1">
                    <a:lumMod val="50000"/>
                    <a:lumOff val="50000"/>
                  </a:schemeClr>
                </a:solidFill>
              </a:rPr>
              <a:t>按照市场顶级水平付薪</a:t>
            </a:r>
            <a:endParaRPr lang="zh-CN" altLang="en-US" dirty="0">
              <a:solidFill>
                <a:schemeClr val="tx1">
                  <a:lumMod val="50000"/>
                  <a:lumOff val="50000"/>
                </a:schemeClr>
              </a:solidFill>
            </a:endParaRPr>
          </a:p>
        </p:txBody>
      </p:sp>
      <p:sp>
        <p:nvSpPr>
          <p:cNvPr id="4" name="矩形 3"/>
          <p:cNvSpPr/>
          <p:nvPr>
            <p:custDataLst>
              <p:tags r:id="rId3"/>
            </p:custDataLst>
          </p:nvPr>
        </p:nvSpPr>
        <p:spPr>
          <a:xfrm>
            <a:off x="4269942" y="3734065"/>
            <a:ext cx="1326550" cy="1323618"/>
          </a:xfrm>
          <a:prstGeom prst="rect">
            <a:avLst/>
          </a:prstGeom>
        </p:spPr>
        <p:txBody>
          <a:bodyPr wrap="square" anchor="ctr" anchorCtr="0">
            <a:normAutofit/>
          </a:bodyPr>
          <a:lstStyle/>
          <a:p>
            <a:pPr algn="ctr" fontAlgn="auto">
              <a:spcBef>
                <a:spcPts val="0"/>
              </a:spcBef>
              <a:spcAft>
                <a:spcPts val="0"/>
              </a:spcAft>
              <a:defRPr/>
            </a:pPr>
            <a:r>
              <a:rPr lang="en-US" altLang="zh-CN" sz="7200" spc="400">
                <a:solidFill>
                  <a:schemeClr val="bg1"/>
                </a:solidFill>
                <a:latin typeface="+mn-lt"/>
                <a:ea typeface="+mn-ea"/>
                <a:sym typeface="+mn-lt"/>
              </a:rPr>
              <a:t>07</a:t>
            </a:r>
            <a:endParaRPr lang="en-US" altLang="zh-CN" sz="7200" spc="400">
              <a:solidFill>
                <a:schemeClr val="bg1"/>
              </a:solidFill>
              <a:latin typeface="+mn-lt"/>
              <a:ea typeface="+mn-ea"/>
              <a:sym typeface="+mn-lt"/>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薪酬与绩效评估流程无关，只与绩效有关</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681355"/>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要评估员工为公司工作时所培养的技能有多大的价值；</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绩效评估</a:t>
            </a:r>
            <a:r>
              <a:rPr lang="zh-CN" altLang="en-US" sz="1600" b="1" dirty="0">
                <a:solidFill>
                  <a:schemeClr val="tx1">
                    <a:lumMod val="50000"/>
                    <a:lumOff val="50000"/>
                  </a:schemeClr>
                </a:solidFill>
                <a:sym typeface="+mn-ea"/>
              </a:rPr>
              <a:t>流程</a:t>
            </a:r>
            <a:r>
              <a:rPr lang="zh-CN" altLang="en-US" sz="1600" dirty="0">
                <a:solidFill>
                  <a:schemeClr val="tx1">
                    <a:lumMod val="50000"/>
                    <a:lumOff val="50000"/>
                  </a:schemeClr>
                </a:solidFill>
                <a:sym typeface="+mn-ea"/>
              </a:rPr>
              <a:t>费时低效；</a:t>
            </a:r>
            <a:endParaRPr lang="zh-CN" altLang="en-US" sz="16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薪酬系统从反馈流程中分离出来</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不要让员工在不得不离开时才获得应得的薪水</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975995"/>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如果按照薪酬标准来执行，实际上会损害那些</a:t>
            </a:r>
            <a:r>
              <a:rPr lang="zh-CN" altLang="en-US" sz="1600" b="1" dirty="0">
                <a:solidFill>
                  <a:schemeClr val="tx1">
                    <a:lumMod val="50000"/>
                    <a:lumOff val="50000"/>
                  </a:schemeClr>
                </a:solidFill>
                <a:sym typeface="+mn-ea"/>
              </a:rPr>
              <a:t>最优贡献者</a:t>
            </a:r>
            <a:r>
              <a:rPr lang="zh-CN" altLang="en-US" sz="1600" dirty="0">
                <a:solidFill>
                  <a:schemeClr val="tx1">
                    <a:lumMod val="50000"/>
                    <a:lumOff val="50000"/>
                  </a:schemeClr>
                </a:solidFill>
                <a:sym typeface="+mn-ea"/>
              </a:rPr>
              <a:t>的利益；</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查看盈亏情况，可以给这支团队的每个人薪水调整；</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鼓励员工出去面试，发现奈飞的薪水竞争力水平的最可靠和有效的方式。</a:t>
            </a:r>
            <a:endParaRPr lang="zh-CN" altLang="en-US" sz="16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薪酬系统从反馈流程中分离出来</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不要让员工在不得不离开时才获得应得的薪水</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156591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对于短期无法为每个员工付最高薪水的公司，建议识别出那些最有潜力提升公司业绩的岗位，然后尽可能招来能够招到的最好人才，给他们支付市场最高水平的薪水；</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平均只有</a:t>
            </a:r>
            <a:r>
              <a:rPr lang="en-US" altLang="zh-CN" sz="1600" dirty="0">
                <a:solidFill>
                  <a:schemeClr val="tx1">
                    <a:lumMod val="50000"/>
                    <a:lumOff val="50000"/>
                  </a:schemeClr>
                </a:solidFill>
                <a:sym typeface="+mn-ea"/>
              </a:rPr>
              <a:t>15%</a:t>
            </a:r>
            <a:r>
              <a:rPr lang="zh-CN" altLang="en-US" sz="1600" dirty="0">
                <a:solidFill>
                  <a:schemeClr val="tx1">
                    <a:lumMod val="50000"/>
                    <a:lumOff val="50000"/>
                  </a:schemeClr>
                </a:solidFill>
                <a:sym typeface="+mn-ea"/>
              </a:rPr>
              <a:t>的绩效明星，对业务至关重要的岗位中，绝大多数（</a:t>
            </a:r>
            <a:r>
              <a:rPr lang="en-US" altLang="zh-CN" sz="1600" dirty="0">
                <a:solidFill>
                  <a:schemeClr val="tx1">
                    <a:lumMod val="50000"/>
                    <a:lumOff val="50000"/>
                  </a:schemeClr>
                </a:solidFill>
                <a:sym typeface="+mn-ea"/>
              </a:rPr>
              <a:t>95%</a:t>
            </a:r>
            <a:r>
              <a:rPr lang="zh-CN" altLang="en-US" sz="1600" dirty="0">
                <a:solidFill>
                  <a:schemeClr val="tx1">
                    <a:lumMod val="50000"/>
                    <a:lumOff val="50000"/>
                  </a:schemeClr>
                </a:solidFill>
                <a:sym typeface="+mn-ea"/>
              </a:rPr>
              <a:t>以上）都由一流人才担当；</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如果你有意招聘你能发现的最好的最佳人选，给他们支付最高的薪水，你会发现，他们为业务增长带来的价值总是会大大超过他们的薪水。</a:t>
            </a:r>
            <a:endParaRPr lang="zh-CN" altLang="en-US" sz="16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按市场定薪，是指在你要求的工作时间范围内，估算一个人为你带来的整体市场价值。 </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告别密薪制，薪酬透明有助于市场定价</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102995" y="5135880"/>
            <a:ext cx="10079355" cy="975995"/>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薪酬低于市场水平，员工会做出糟糕的反应；</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一些薪酬不理性，是建立在老板对员的喜好和员工的年资上的；</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实行这种公开制度必须非常小心，需要充分地沟通为什么这些数据会被分享以及薪酬背后的依据。</a:t>
            </a:r>
            <a:endParaRPr lang="zh-CN" altLang="en-US" sz="1600" dirty="0">
              <a:solidFill>
                <a:schemeClr val="tx1">
                  <a:lumMod val="50000"/>
                  <a:lumOff val="50000"/>
                </a:schemeClr>
              </a:solidFill>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确保薪酬适当和合理的最佳途径之一，就是针对薪酬和背后的理念展开公开对话。</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5087620" y="1598930"/>
            <a:ext cx="6827520" cy="1254125"/>
          </a:xfrm>
        </p:spPr>
        <p:txBody>
          <a:bodyPr>
            <a:normAutofit/>
          </a:bodyPr>
          <a:lstStyle/>
          <a:p>
            <a:r>
              <a:rPr lang="zh-CN" altLang="en-US">
                <a:sym typeface="+mn-ea"/>
              </a:rPr>
              <a:t>离开时好好说再见</a:t>
            </a:r>
            <a:endParaRPr lang="zh-CN" altLang="en-US">
              <a:sym typeface="+mn-ea"/>
            </a:endParaRPr>
          </a:p>
        </p:txBody>
      </p:sp>
      <p:sp>
        <p:nvSpPr>
          <p:cNvPr id="9" name="文本占位符 8"/>
          <p:cNvSpPr>
            <a:spLocks noGrp="1"/>
          </p:cNvSpPr>
          <p:nvPr>
            <p:ph type="body" idx="1"/>
            <p:custDataLst>
              <p:tags r:id="rId2"/>
            </p:custDataLst>
          </p:nvPr>
        </p:nvSpPr>
        <p:spPr>
          <a:xfrm>
            <a:off x="5087620" y="2897505"/>
            <a:ext cx="6559550" cy="748030"/>
          </a:xfrm>
        </p:spPr>
        <p:txBody>
          <a:bodyPr/>
          <a:lstStyle/>
          <a:p>
            <a:r>
              <a:rPr lang="zh-CN" altLang="en-US" dirty="0">
                <a:solidFill>
                  <a:schemeClr val="tx1">
                    <a:lumMod val="50000"/>
                    <a:lumOff val="50000"/>
                  </a:schemeClr>
                </a:solidFill>
              </a:rPr>
              <a:t>，离开后，仍然觉得他很伟大</a:t>
            </a:r>
            <a:endParaRPr lang="zh-CN" altLang="en-US" dirty="0">
              <a:solidFill>
                <a:schemeClr val="tx1">
                  <a:lumMod val="50000"/>
                  <a:lumOff val="50000"/>
                </a:schemeClr>
              </a:solidFill>
            </a:endParaRPr>
          </a:p>
        </p:txBody>
      </p:sp>
      <p:sp>
        <p:nvSpPr>
          <p:cNvPr id="4" name="矩形 3"/>
          <p:cNvSpPr/>
          <p:nvPr>
            <p:custDataLst>
              <p:tags r:id="rId3"/>
            </p:custDataLst>
          </p:nvPr>
        </p:nvSpPr>
        <p:spPr>
          <a:xfrm>
            <a:off x="4269942" y="3734065"/>
            <a:ext cx="1326550" cy="1323618"/>
          </a:xfrm>
          <a:prstGeom prst="rect">
            <a:avLst/>
          </a:prstGeom>
        </p:spPr>
        <p:txBody>
          <a:bodyPr wrap="square" anchor="ctr" anchorCtr="0">
            <a:normAutofit/>
          </a:bodyPr>
          <a:lstStyle/>
          <a:p>
            <a:pPr algn="ctr" fontAlgn="auto">
              <a:spcBef>
                <a:spcPts val="0"/>
              </a:spcBef>
              <a:spcAft>
                <a:spcPts val="0"/>
              </a:spcAft>
              <a:defRPr/>
            </a:pPr>
            <a:r>
              <a:rPr lang="en-US" altLang="zh-CN" sz="7200" spc="400">
                <a:solidFill>
                  <a:schemeClr val="bg1"/>
                </a:solidFill>
                <a:latin typeface="+mn-lt"/>
                <a:ea typeface="+mn-ea"/>
                <a:sym typeface="+mn-lt"/>
              </a:rPr>
              <a:t>08</a:t>
            </a:r>
            <a:endParaRPr lang="en-US" altLang="zh-CN" sz="7200" spc="400">
              <a:solidFill>
                <a:schemeClr val="bg1"/>
              </a:solidFill>
              <a:latin typeface="+mn-lt"/>
              <a:ea typeface="+mn-ea"/>
              <a:sym typeface="+mn-lt"/>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内容占位符 2"/>
          <p:cNvSpPr>
            <a:spLocks noGrp="1"/>
          </p:cNvSpPr>
          <p:nvPr>
            <p:ph idx="1"/>
          </p:nvPr>
        </p:nvSpPr>
        <p:spPr>
          <a:xfrm>
            <a:off x="1177925" y="1840865"/>
            <a:ext cx="10081895" cy="3102610"/>
          </a:xfrm>
          <a:noFill/>
        </p:spPr>
        <p:txBody>
          <a:bodyPr>
            <a:noAutofit/>
          </a:bodyPr>
          <a:p>
            <a:pPr marL="0" indent="0" algn="ctr">
              <a:lnSpc>
                <a:spcPct val="180000"/>
              </a:lnSpc>
              <a:buNone/>
            </a:pPr>
            <a:r>
              <a:rPr lang="zh-CN" altLang="en-US" sz="2800">
                <a:solidFill>
                  <a:schemeClr val="tx1"/>
                </a:solidFill>
              </a:rPr>
              <a:t>我们都应该做好准备，时不时换一份工作，不论是在公司内部还是去一家新公司，目的就是以我们喜爱的方式工作，做那些让我们充满激情的事情。同时，假如我们的表现不够好，也应该有人告诉我们，要么快速纠正过来，要么去一家新公司。</a:t>
            </a:r>
            <a:endParaRPr lang="zh-CN" altLang="en-US" sz="2800">
              <a:solidFill>
                <a:schemeClr val="tx1"/>
              </a:solidFill>
            </a:endParaRPr>
          </a:p>
        </p:txBody>
      </p:sp>
      <p:cxnSp>
        <p:nvCxnSpPr>
          <p:cNvPr id="7" name="直接连接符 6"/>
          <p:cNvCxnSpPr/>
          <p:nvPr/>
        </p:nvCxnSpPr>
        <p:spPr>
          <a:xfrm>
            <a:off x="1445895" y="1693545"/>
            <a:ext cx="9300210" cy="0"/>
          </a:xfrm>
          <a:prstGeom prst="line">
            <a:avLst/>
          </a:prstGeom>
          <a:ln w="28575" cmpd="dbl">
            <a:solidFill>
              <a:srgbClr val="009ADC"/>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445895" y="5222875"/>
            <a:ext cx="9300210" cy="0"/>
          </a:xfrm>
          <a:prstGeom prst="line">
            <a:avLst/>
          </a:prstGeom>
          <a:ln w="28575" cmpd="dbl">
            <a:solidFill>
              <a:srgbClr val="009ADC"/>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每</a:t>
            </a:r>
            <a:r>
              <a:rPr lang="en-US" altLang="zh-CN">
                <a:sym typeface="+mn-ea"/>
              </a:rPr>
              <a:t>10</a:t>
            </a:r>
            <a:r>
              <a:rPr lang="zh-CN" altLang="en-US">
                <a:sym typeface="+mn-ea"/>
              </a:rPr>
              <a:t>场比赛就做一次评估</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频繁的一对一会谈，这种做法更有效率，也更人性化</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
        <p:nvSpPr>
          <p:cNvPr id="94" name="Rectangle 35"/>
          <p:cNvSpPr>
            <a:spLocks noChangeArrowheads="1"/>
          </p:cNvSpPr>
          <p:nvPr/>
        </p:nvSpPr>
        <p:spPr bwMode="auto">
          <a:xfrm>
            <a:off x="1102995" y="5135880"/>
            <a:ext cx="10079355" cy="1565910"/>
          </a:xfrm>
          <a:prstGeom prst="rect">
            <a:avLst/>
          </a:prstGeom>
          <a:noFill/>
          <a:ln w="9525" algn="ctr">
            <a:noFill/>
            <a:prstDash val="dash"/>
            <a:miter lim="800000"/>
          </a:ln>
          <a:effectLst/>
        </p:spPr>
        <p:txBody>
          <a:bodyPr wrap="square">
            <a:spAutoFit/>
          </a:bodyPr>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博曼说：</a:t>
            </a:r>
            <a:r>
              <a:rPr lang="en-US" altLang="zh-CN" sz="1600" dirty="0">
                <a:solidFill>
                  <a:schemeClr val="tx1">
                    <a:lumMod val="50000"/>
                    <a:lumOff val="50000"/>
                  </a:schemeClr>
                </a:solidFill>
                <a:sym typeface="+mn-ea"/>
              </a:rPr>
              <a:t>“</a:t>
            </a:r>
            <a:r>
              <a:rPr lang="zh-CN" altLang="en-US" sz="1600" dirty="0">
                <a:solidFill>
                  <a:schemeClr val="tx1">
                    <a:lumMod val="50000"/>
                    <a:lumOff val="50000"/>
                  </a:schemeClr>
                </a:solidFill>
                <a:sym typeface="+mn-ea"/>
              </a:rPr>
              <a:t>我们一个赛季有</a:t>
            </a:r>
            <a:r>
              <a:rPr lang="en-US" altLang="zh-CN" sz="1600" dirty="0">
                <a:solidFill>
                  <a:schemeClr val="tx1">
                    <a:lumMod val="50000"/>
                    <a:lumOff val="50000"/>
                  </a:schemeClr>
                </a:solidFill>
                <a:sym typeface="+mn-ea"/>
              </a:rPr>
              <a:t>80</a:t>
            </a:r>
            <a:r>
              <a:rPr lang="zh-CN" altLang="en-US" sz="1600" dirty="0">
                <a:solidFill>
                  <a:schemeClr val="tx1">
                    <a:lumMod val="50000"/>
                    <a:lumOff val="50000"/>
                  </a:schemeClr>
                </a:solidFill>
                <a:sym typeface="+mn-ea"/>
              </a:rPr>
              <a:t>场比赛。每完成</a:t>
            </a:r>
            <a:r>
              <a:rPr lang="en-US" altLang="zh-CN" sz="1600" dirty="0">
                <a:solidFill>
                  <a:schemeClr val="tx1">
                    <a:lumMod val="50000"/>
                    <a:lumOff val="50000"/>
                  </a:schemeClr>
                </a:solidFill>
                <a:sym typeface="+mn-ea"/>
              </a:rPr>
              <a:t>10</a:t>
            </a:r>
            <a:r>
              <a:rPr lang="zh-CN" altLang="en-US" sz="1600" dirty="0">
                <a:solidFill>
                  <a:schemeClr val="tx1">
                    <a:lumMod val="50000"/>
                    <a:lumOff val="50000"/>
                  </a:schemeClr>
                </a:solidFill>
                <a:sym typeface="+mn-ea"/>
              </a:rPr>
              <a:t>场比赛，我就会和他们每一个人坐下来。我会带上他们所有的数据，包括询问其他人，也就是询问其他教练以及队员获得的反馈意见。球员们会带上自我评估报告。然后会讨论在接下来的</a:t>
            </a:r>
            <a:r>
              <a:rPr lang="en-US" altLang="zh-CN" sz="1600" dirty="0">
                <a:solidFill>
                  <a:schemeClr val="tx1">
                    <a:lumMod val="50000"/>
                    <a:lumOff val="50000"/>
                  </a:schemeClr>
                </a:solidFill>
                <a:sym typeface="+mn-ea"/>
              </a:rPr>
              <a:t>10</a:t>
            </a:r>
            <a:r>
              <a:rPr lang="zh-CN" altLang="en-US" sz="1600" dirty="0">
                <a:solidFill>
                  <a:schemeClr val="tx1">
                    <a:lumMod val="50000"/>
                    <a:lumOff val="50000"/>
                  </a:schemeClr>
                </a:solidFill>
                <a:sym typeface="+mn-ea"/>
              </a:rPr>
              <a:t>场比赛中该怎么做。</a:t>
            </a:r>
            <a:r>
              <a:rPr lang="en-US" altLang="zh-CN" sz="1600" dirty="0">
                <a:solidFill>
                  <a:schemeClr val="tx1">
                    <a:lumMod val="50000"/>
                    <a:lumOff val="50000"/>
                  </a:schemeClr>
                </a:solidFill>
                <a:sym typeface="+mn-ea"/>
              </a:rPr>
              <a:t>”</a:t>
            </a:r>
            <a:endParaRPr lang="en-US" altLang="zh-CN"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假如教练不换掉那些无法创造最好成绩的选手的话，就会让球队中的其他人和球迷大失所望；</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能否赢得比赛是衡量球队成功与否的唯一指标。</a:t>
            </a:r>
            <a:endParaRPr lang="zh-CN" altLang="en-US" sz="1600" dirty="0">
              <a:solidFill>
                <a:schemeClr val="tx1">
                  <a:lumMod val="50000"/>
                  <a:lumOff val="50000"/>
                </a:schemeClr>
              </a:solidFill>
              <a:sym typeface="+mn-e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取消绩效评估流程</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400">
                <a:solidFill>
                  <a:schemeClr val="bg1"/>
                </a:solidFill>
              </a:rPr>
              <a:t>如果你无法找到可靠数据来证明评估流程有助于实现一些重要业务指标，那么我强烈建议你去争取废除它。</a:t>
            </a:r>
            <a:endParaRPr lang="zh-CN" altLang="en-US" sz="34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
        <p:nvSpPr>
          <p:cNvPr id="94" name="Rectangle 35"/>
          <p:cNvSpPr>
            <a:spLocks noChangeArrowheads="1"/>
          </p:cNvSpPr>
          <p:nvPr/>
        </p:nvSpPr>
        <p:spPr bwMode="auto">
          <a:xfrm>
            <a:off x="1102995" y="5135880"/>
            <a:ext cx="10079355" cy="975995"/>
          </a:xfrm>
          <a:prstGeom prst="rect">
            <a:avLst/>
          </a:prstGeom>
          <a:noFill/>
          <a:ln w="9525" algn="ctr">
            <a:noFill/>
            <a:prstDash val="dash"/>
            <a:miter lim="800000"/>
          </a:ln>
          <a:effectLst/>
        </p:spPr>
        <p:txBody>
          <a:bodyPr wrap="square">
            <a:spAutoFit/>
          </a:bodyPr>
          <a:p>
            <a:pPr marL="342900" indent="-342900">
              <a:lnSpc>
                <a:spcPct val="120000"/>
              </a:lnSpc>
              <a:buFont typeface="Arial" panose="020B0604020202090204" pitchFamily="34" charset="0"/>
              <a:buChar char="•"/>
            </a:pPr>
            <a:r>
              <a:rPr lang="en-US" altLang="zh-CN" sz="1600" dirty="0">
                <a:solidFill>
                  <a:schemeClr val="tx1">
                    <a:lumMod val="50000"/>
                    <a:lumOff val="50000"/>
                  </a:schemeClr>
                </a:solidFill>
                <a:sym typeface="+mn-ea"/>
              </a:rPr>
              <a:t>Pure</a:t>
            </a:r>
            <a:r>
              <a:rPr lang="zh-CN" altLang="en-US" sz="1600" dirty="0">
                <a:solidFill>
                  <a:schemeClr val="tx1">
                    <a:lumMod val="50000"/>
                    <a:lumOff val="50000"/>
                  </a:schemeClr>
                </a:solidFill>
                <a:sym typeface="+mn-ea"/>
              </a:rPr>
              <a:t>公司把年度评估换成季度评估；</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通用电气运用移动应用程序来实现全年连续不断的实时反馈；</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要么大力改进它，要么干脆废除它！</a:t>
            </a:r>
            <a:endParaRPr lang="zh-CN" altLang="en-US" sz="1600" dirty="0">
              <a:solidFill>
                <a:schemeClr val="tx1">
                  <a:lumMod val="50000"/>
                  <a:lumOff val="50000"/>
                </a:schemeClr>
              </a:solidFill>
              <a:sym typeface="+mn-e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废除绩效提升计划</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000">
                <a:solidFill>
                  <a:schemeClr val="bg1"/>
                </a:solidFill>
              </a:rPr>
              <a:t>要以现实的眼光来看待重大提升在多大程度上有可能实现。同时确保提升才是真正的目标，而不是以此为理由让某人离开。</a:t>
            </a:r>
            <a:endParaRPr lang="zh-CN" altLang="en-US" sz="30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
        <p:nvSpPr>
          <p:cNvPr id="94" name="Rectangle 35"/>
          <p:cNvSpPr>
            <a:spLocks noChangeArrowheads="1"/>
          </p:cNvSpPr>
          <p:nvPr/>
        </p:nvSpPr>
        <p:spPr bwMode="auto">
          <a:xfrm>
            <a:off x="1102995" y="5135880"/>
            <a:ext cx="10079355" cy="975995"/>
          </a:xfrm>
          <a:prstGeom prst="rect">
            <a:avLst/>
          </a:prstGeom>
          <a:noFill/>
          <a:ln w="9525" algn="ctr">
            <a:noFill/>
            <a:prstDash val="dash"/>
            <a:miter lim="800000"/>
          </a:ln>
          <a:effectLst/>
        </p:spPr>
        <p:txBody>
          <a:bodyPr wrap="square">
            <a:spAutoFit/>
          </a:bodyPr>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他们非常优秀，只是在工作发生进化时不再适合这份工作！他们已经够辛苦了，只是不知道自己在做什么！</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公开谈论不再适合工作是一种解脱，通常员工非常清楚他们已无法将工作做好；</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招聘时，要让他对现在需要做的工作上手，而不是对</a:t>
            </a:r>
            <a:r>
              <a:rPr lang="en-US" altLang="zh-CN" sz="1600" dirty="0">
                <a:solidFill>
                  <a:schemeClr val="tx1">
                    <a:lumMod val="50000"/>
                    <a:lumOff val="50000"/>
                  </a:schemeClr>
                </a:solidFill>
                <a:sym typeface="+mn-ea"/>
              </a:rPr>
              <a:t>6</a:t>
            </a:r>
            <a:r>
              <a:rPr lang="zh-CN" altLang="en-US" sz="1600" dirty="0">
                <a:solidFill>
                  <a:schemeClr val="tx1">
                    <a:lumMod val="50000"/>
                    <a:lumOff val="50000"/>
                  </a:schemeClr>
                </a:solidFill>
                <a:sym typeface="+mn-ea"/>
              </a:rPr>
              <a:t>个月之后的工作上手。</a:t>
            </a:r>
            <a:endParaRPr lang="zh-CN" altLang="en-US" sz="1600" dirty="0">
              <a:solidFill>
                <a:schemeClr val="tx1">
                  <a:lumMod val="50000"/>
                  <a:lumOff val="50000"/>
                </a:schemeClr>
              </a:solidFill>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不要让规章制度限制了高绩效者</a:t>
            </a: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2292350" y="5135880"/>
            <a:ext cx="8242935" cy="119888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b="0" dirty="0">
                <a:solidFill>
                  <a:schemeClr val="tx1">
                    <a:lumMod val="65000"/>
                    <a:lumOff val="35000"/>
                  </a:schemeClr>
                </a:solidFill>
                <a:ea typeface="微软雅黑" panose="020B0503020204020204" charset="-122"/>
              </a:rPr>
              <a:t>一支才华横溢的工程师小团队，胜过一支勤勤恳恳的工程师大团队；</a:t>
            </a:r>
            <a:endParaRPr lang="zh-CN" altLang="en-US" sz="2000" b="0" dirty="0">
              <a:solidFill>
                <a:schemeClr val="tx1">
                  <a:lumMod val="65000"/>
                  <a:lumOff val="35000"/>
                </a:schemeClr>
              </a:solidFill>
              <a:ea typeface="微软雅黑" panose="020B0503020204020204" charset="-122"/>
            </a:endParaRPr>
          </a:p>
          <a:p>
            <a:pPr marL="342900" indent="-342900">
              <a:lnSpc>
                <a:spcPct val="120000"/>
              </a:lnSpc>
              <a:buFont typeface="Arial" panose="020B0604020202090204" pitchFamily="34" charset="0"/>
              <a:buChar char="•"/>
            </a:pPr>
            <a:r>
              <a:rPr lang="zh-CN" altLang="en-US" sz="2000" b="0" dirty="0">
                <a:solidFill>
                  <a:schemeClr val="tx1">
                    <a:lumMod val="65000"/>
                    <a:lumOff val="35000"/>
                  </a:schemeClr>
                </a:solidFill>
                <a:ea typeface="微软雅黑" panose="020B0503020204020204" charset="-122"/>
              </a:rPr>
              <a:t>管理最重要的工作是专注于建立伟大的团队；</a:t>
            </a:r>
            <a:endParaRPr lang="zh-CN" altLang="en-US" sz="2000" b="0" dirty="0">
              <a:solidFill>
                <a:schemeClr val="tx1">
                  <a:lumMod val="65000"/>
                  <a:lumOff val="35000"/>
                </a:schemeClr>
              </a:solidFill>
              <a:ea typeface="微软雅黑" panose="020B0503020204020204" charset="-122"/>
            </a:endParaRPr>
          </a:p>
          <a:p>
            <a:pPr marL="342900" indent="-342900">
              <a:lnSpc>
                <a:spcPct val="120000"/>
              </a:lnSpc>
              <a:buFont typeface="Arial" panose="020B0604020202090204" pitchFamily="34" charset="0"/>
              <a:buChar char="•"/>
            </a:pPr>
            <a:r>
              <a:rPr lang="zh-CN" altLang="en-US" sz="2000" b="0" dirty="0">
                <a:solidFill>
                  <a:schemeClr val="tx1">
                    <a:lumMod val="65000"/>
                    <a:lumOff val="35000"/>
                  </a:schemeClr>
                </a:solidFill>
                <a:ea typeface="微软雅黑" panose="020B0503020204020204" charset="-122"/>
              </a:rPr>
              <a:t>把高绩效员工从各种限制中解放出来，他们更创新、更高效和更幸福。</a:t>
            </a:r>
            <a:endParaRPr lang="zh-CN" altLang="en-US" sz="2000" b="0" dirty="0">
              <a:solidFill>
                <a:schemeClr val="tx1">
                  <a:lumMod val="65000"/>
                  <a:lumOff val="35000"/>
                </a:schemeClr>
              </a:solidFill>
              <a:ea typeface="微软雅黑" panose="020B0503020204020204" charset="-122"/>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那些做出伟大成就的团队只需要了解他们最需要完成的工作是什么，他们不需要烦琐流程和激励手段。</a:t>
            </a:r>
            <a:endParaRPr lang="zh-CN" altLang="en-US" sz="3600">
              <a:solidFill>
                <a:schemeClr val="bg1"/>
              </a:solidFill>
            </a:endParaRPr>
          </a:p>
        </p:txBody>
      </p:sp>
      <p:cxnSp>
        <p:nvCxnSpPr>
          <p:cNvPr id="6" name="直接连接符 5"/>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高敬业度不代表高绩效</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没有高绩效通常有两个方面</a:t>
            </a:r>
            <a:r>
              <a:rPr lang="en-US" altLang="zh-CN" sz="3600">
                <a:solidFill>
                  <a:schemeClr val="bg1"/>
                </a:solidFill>
              </a:rPr>
              <a:t>——</a:t>
            </a:r>
            <a:r>
              <a:rPr lang="zh-CN" altLang="en-US" sz="3600">
                <a:solidFill>
                  <a:schemeClr val="bg1"/>
                </a:solidFill>
              </a:rPr>
              <a:t>态度不好或能力差，不是敬业就能有高绩效。</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
        <p:nvSpPr>
          <p:cNvPr id="94" name="Rectangle 35"/>
          <p:cNvSpPr>
            <a:spLocks noChangeArrowheads="1"/>
          </p:cNvSpPr>
          <p:nvPr/>
        </p:nvSpPr>
        <p:spPr bwMode="auto">
          <a:xfrm>
            <a:off x="1102995" y="5135880"/>
            <a:ext cx="10079355" cy="975995"/>
          </a:xfrm>
          <a:prstGeom prst="rect">
            <a:avLst/>
          </a:prstGeom>
          <a:noFill/>
          <a:ln w="9525" algn="ctr">
            <a:noFill/>
            <a:prstDash val="dash"/>
            <a:miter lim="800000"/>
          </a:ln>
          <a:effectLst/>
        </p:spPr>
        <p:txBody>
          <a:bodyPr wrap="square">
            <a:spAutoFit/>
          </a:bodyPr>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高绩效者通常会对自己团队的绩效表现感到有些沮丧，他们并不会认为一切顺利，生活如此美好；</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这种对成就的执着才是我们想要培养的，而不是那种你只要工作努力，公司就会支持你的期望；</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不应该对工作稳定性做出错误的承诺，离开时，员工会有被背叛的感觉。</a:t>
            </a:r>
            <a:endParaRPr lang="zh-CN" altLang="en-US" sz="1600" dirty="0">
              <a:solidFill>
                <a:schemeClr val="tx1">
                  <a:lumMod val="50000"/>
                  <a:lumOff val="50000"/>
                </a:schemeClr>
              </a:solidFill>
              <a:sym typeface="+mn-e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员工评估的一个算法</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这个人喜欢做的、极其擅长做的事情，是不是公司需要有人擅长做的事情？</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
        <p:nvSpPr>
          <p:cNvPr id="94" name="Rectangle 35"/>
          <p:cNvSpPr>
            <a:spLocks noChangeArrowheads="1"/>
          </p:cNvSpPr>
          <p:nvPr/>
        </p:nvSpPr>
        <p:spPr bwMode="auto">
          <a:xfrm>
            <a:off x="1102995" y="5135880"/>
            <a:ext cx="10079355" cy="975995"/>
          </a:xfrm>
          <a:prstGeom prst="rect">
            <a:avLst/>
          </a:prstGeom>
          <a:noFill/>
          <a:ln w="9525" algn="ctr">
            <a:noFill/>
            <a:prstDash val="dash"/>
            <a:miter lim="800000"/>
          </a:ln>
          <a:effectLst/>
        </p:spPr>
        <p:txBody>
          <a:bodyPr wrap="square">
            <a:spAutoFit/>
          </a:bodyPr>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这个算法可以帮助用人经理欣赏一个人的才能和热情，而不是把注意力集中在他不能做什么上；</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可以帮助你在决策过程中把情感排队在外；</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可以帮助员工找到合适的下一份工作。</a:t>
            </a:r>
            <a:endParaRPr lang="zh-CN" altLang="en-US" sz="1600" dirty="0">
              <a:solidFill>
                <a:schemeClr val="tx1">
                  <a:lumMod val="50000"/>
                  <a:lumOff val="50000"/>
                </a:schemeClr>
              </a:solidFill>
              <a:sym typeface="+mn-e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主动让员工离开</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用人经理主导，</a:t>
            </a:r>
            <a:r>
              <a:rPr lang="en-US" altLang="zh-CN" sz="3600">
                <a:solidFill>
                  <a:schemeClr val="bg1"/>
                </a:solidFill>
              </a:rPr>
              <a:t>HR</a:t>
            </a:r>
            <a:r>
              <a:rPr lang="zh-CN" altLang="en-US" sz="3600">
                <a:solidFill>
                  <a:schemeClr val="bg1"/>
                </a:solidFill>
              </a:rPr>
              <a:t>配合一些收尾工作</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
        <p:nvSpPr>
          <p:cNvPr id="94" name="Rectangle 35"/>
          <p:cNvSpPr>
            <a:spLocks noChangeArrowheads="1"/>
          </p:cNvSpPr>
          <p:nvPr/>
        </p:nvSpPr>
        <p:spPr bwMode="auto">
          <a:xfrm>
            <a:off x="1102995" y="5135880"/>
            <a:ext cx="10079355" cy="386080"/>
          </a:xfrm>
          <a:prstGeom prst="rect">
            <a:avLst/>
          </a:prstGeom>
          <a:noFill/>
          <a:ln w="9525" algn="ctr">
            <a:noFill/>
            <a:prstDash val="dash"/>
            <a:miter lim="800000"/>
          </a:ln>
          <a:effectLst/>
        </p:spPr>
        <p:txBody>
          <a:bodyPr wrap="square">
            <a:spAutoFit/>
          </a:bodyPr>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拥有的出色的团队缔造者越多，你就越能让这种实践自发地传播开来。</a:t>
            </a:r>
            <a:endParaRPr lang="zh-CN" altLang="en-US" sz="1600" dirty="0">
              <a:solidFill>
                <a:schemeClr val="tx1">
                  <a:lumMod val="50000"/>
                  <a:lumOff val="50000"/>
                </a:schemeClr>
              </a:solidFill>
              <a:sym typeface="+mn-e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906760" cy="1325880"/>
          </a:xfrm>
        </p:spPr>
        <p:txBody>
          <a:bodyPr/>
          <a:p>
            <a:r>
              <a:rPr lang="zh-CN" altLang="en-US">
                <a:sym typeface="+mn-ea"/>
              </a:rPr>
              <a:t>终身雇佣制的消失</a:t>
            </a:r>
            <a:endParaRPr lang="zh-CN" altLang="en-US">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2600">
                <a:solidFill>
                  <a:schemeClr val="bg1"/>
                </a:solidFill>
              </a:rPr>
              <a:t>对企业和个人来说，要应对今日商业领域激烈的竞争的最好办法就是保持灵活，确保自己发展相关技能，并为未来的成功积累所需要的经验。</a:t>
            </a:r>
            <a:endParaRPr lang="zh-CN" altLang="en-US" sz="2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
        <p:nvSpPr>
          <p:cNvPr id="94" name="Rectangle 35"/>
          <p:cNvSpPr>
            <a:spLocks noChangeArrowheads="1"/>
          </p:cNvSpPr>
          <p:nvPr/>
        </p:nvSpPr>
        <p:spPr bwMode="auto">
          <a:xfrm>
            <a:off x="1102995" y="5135880"/>
            <a:ext cx="10079355" cy="681355"/>
          </a:xfrm>
          <a:prstGeom prst="rect">
            <a:avLst/>
          </a:prstGeom>
          <a:noFill/>
          <a:ln w="9525" algn="ctr">
            <a:noFill/>
            <a:prstDash val="dash"/>
            <a:miter lim="800000"/>
          </a:ln>
          <a:effectLst/>
        </p:spPr>
        <p:txBody>
          <a:bodyPr wrap="square">
            <a:spAutoFit/>
          </a:bodyPr>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管理者如果掩饰事实，等到最后一刻才让人离开，那就无法在人员管理上做到最好；</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积极地帮助离职员工找到新的好机会。</a:t>
            </a:r>
            <a:endParaRPr lang="zh-CN" altLang="en-US" sz="1600" dirty="0">
              <a:solidFill>
                <a:schemeClr val="tx1">
                  <a:lumMod val="50000"/>
                  <a:lumOff val="50000"/>
                </a:schemeClr>
              </a:solidFill>
              <a:sym typeface="+mn-e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内容占位符 2"/>
          <p:cNvSpPr>
            <a:spLocks noGrp="1"/>
          </p:cNvSpPr>
          <p:nvPr>
            <p:ph idx="1"/>
          </p:nvPr>
        </p:nvSpPr>
        <p:spPr>
          <a:xfrm>
            <a:off x="1177925" y="1840865"/>
            <a:ext cx="10081895" cy="3102610"/>
          </a:xfrm>
          <a:noFill/>
        </p:spPr>
        <p:txBody>
          <a:bodyPr>
            <a:noAutofit/>
          </a:bodyPr>
          <a:p>
            <a:pPr marL="0" indent="0" algn="ctr">
              <a:lnSpc>
                <a:spcPct val="180000"/>
              </a:lnSpc>
              <a:buNone/>
            </a:pPr>
            <a:r>
              <a:rPr lang="zh-CN" altLang="en-US" sz="3600">
                <a:solidFill>
                  <a:schemeClr val="tx1"/>
                </a:solidFill>
              </a:rPr>
              <a:t>文化即战略，创造你自己的管理新算法！</a:t>
            </a:r>
            <a:endParaRPr lang="zh-CN" altLang="en-US" sz="3600">
              <a:solidFill>
                <a:schemeClr val="tx1"/>
              </a:solidFill>
            </a:endParaRPr>
          </a:p>
        </p:txBody>
      </p:sp>
      <p:cxnSp>
        <p:nvCxnSpPr>
          <p:cNvPr id="7" name="直接连接符 6"/>
          <p:cNvCxnSpPr/>
          <p:nvPr/>
        </p:nvCxnSpPr>
        <p:spPr>
          <a:xfrm>
            <a:off x="1445895" y="1693545"/>
            <a:ext cx="9300210" cy="0"/>
          </a:xfrm>
          <a:prstGeom prst="line">
            <a:avLst/>
          </a:prstGeom>
          <a:ln w="28575" cmpd="dbl">
            <a:solidFill>
              <a:srgbClr val="009ADC"/>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445895" y="3284855"/>
            <a:ext cx="9300210" cy="0"/>
          </a:xfrm>
          <a:prstGeom prst="line">
            <a:avLst/>
          </a:prstGeom>
          <a:ln w="28575" cmpd="dbl">
            <a:solidFill>
              <a:srgbClr val="009ADC"/>
            </a:solidFill>
            <a:prstDash val="dash"/>
          </a:ln>
        </p:spPr>
        <p:style>
          <a:lnRef idx="1">
            <a:schemeClr val="accent1"/>
          </a:lnRef>
          <a:fillRef idx="0">
            <a:schemeClr val="accent1"/>
          </a:fillRef>
          <a:effectRef idx="0">
            <a:schemeClr val="accent1"/>
          </a:effectRef>
          <a:fontRef idx="minor">
            <a:schemeClr val="tx1"/>
          </a:fontRef>
        </p:style>
      </p:cxnSp>
      <p:sp>
        <p:nvSpPr>
          <p:cNvPr id="94" name="Rectangle 35"/>
          <p:cNvSpPr>
            <a:spLocks noChangeArrowheads="1"/>
          </p:cNvSpPr>
          <p:nvPr/>
        </p:nvSpPr>
        <p:spPr bwMode="auto">
          <a:xfrm>
            <a:off x="1056640" y="3606800"/>
            <a:ext cx="10079355" cy="1565910"/>
          </a:xfrm>
          <a:prstGeom prst="rect">
            <a:avLst/>
          </a:prstGeom>
          <a:noFill/>
          <a:ln w="9525" algn="ctr">
            <a:noFill/>
            <a:prstDash val="dash"/>
            <a:miter lim="800000"/>
          </a:ln>
          <a:effectLst/>
        </p:spPr>
        <p:txBody>
          <a:bodyPr wrap="square">
            <a:spAutoFit/>
          </a:bodyPr>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文化就是有关你如何工作的一种战略；</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你不能一蹴而就，而是必须挑选从哪里开始，就像做其他业务一样列出优先事项；</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文化变革的过程是演进式的，循序渐进地试验并允许文化主题的多样性是至关重要的。不同的团队领导者可能有不同的方式来适应文化实践，可以吸收一些共同的基本原则；</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成功的文化变革另一个基础是坦诚对待挑战及未来发展的本质！</a:t>
            </a:r>
            <a:endParaRPr lang="zh-CN" altLang="en-US" sz="1600" dirty="0">
              <a:solidFill>
                <a:schemeClr val="tx1">
                  <a:lumMod val="50000"/>
                  <a:lumOff val="50000"/>
                </a:schemeClr>
              </a:solidFill>
              <a:sym typeface="+mn-e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内容占位符 2"/>
          <p:cNvSpPr>
            <a:spLocks noGrp="1"/>
          </p:cNvSpPr>
          <p:nvPr>
            <p:ph idx="1"/>
          </p:nvPr>
        </p:nvSpPr>
        <p:spPr>
          <a:xfrm>
            <a:off x="1177925" y="1840865"/>
            <a:ext cx="10081895" cy="3102610"/>
          </a:xfrm>
          <a:noFill/>
        </p:spPr>
        <p:txBody>
          <a:bodyPr>
            <a:noAutofit/>
          </a:bodyPr>
          <a:p>
            <a:pPr marL="0" indent="0" algn="ctr">
              <a:lnSpc>
                <a:spcPct val="180000"/>
              </a:lnSpc>
              <a:buNone/>
            </a:pPr>
            <a:r>
              <a:rPr lang="zh-CN" altLang="en-US" sz="3600">
                <a:solidFill>
                  <a:schemeClr val="tx1"/>
                </a:solidFill>
              </a:rPr>
              <a:t>不断提醒你自己，员工都是有权力的。</a:t>
            </a:r>
            <a:endParaRPr lang="zh-CN" altLang="en-US" sz="3600">
              <a:solidFill>
                <a:schemeClr val="tx1"/>
              </a:solidFill>
            </a:endParaRPr>
          </a:p>
        </p:txBody>
      </p:sp>
      <p:cxnSp>
        <p:nvCxnSpPr>
          <p:cNvPr id="7" name="直接连接符 6"/>
          <p:cNvCxnSpPr/>
          <p:nvPr/>
        </p:nvCxnSpPr>
        <p:spPr>
          <a:xfrm>
            <a:off x="1445895" y="1693545"/>
            <a:ext cx="9300210" cy="0"/>
          </a:xfrm>
          <a:prstGeom prst="line">
            <a:avLst/>
          </a:prstGeom>
          <a:ln w="28575" cmpd="dbl">
            <a:solidFill>
              <a:srgbClr val="009ADC"/>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445895" y="3284855"/>
            <a:ext cx="9300210" cy="0"/>
          </a:xfrm>
          <a:prstGeom prst="line">
            <a:avLst/>
          </a:prstGeom>
          <a:ln w="28575" cmpd="dbl">
            <a:solidFill>
              <a:srgbClr val="009ADC"/>
            </a:solidFill>
            <a:prstDash val="dash"/>
          </a:ln>
        </p:spPr>
        <p:style>
          <a:lnRef idx="1">
            <a:schemeClr val="accent1"/>
          </a:lnRef>
          <a:fillRef idx="0">
            <a:schemeClr val="accent1"/>
          </a:fillRef>
          <a:effectRef idx="0">
            <a:schemeClr val="accent1"/>
          </a:effectRef>
          <a:fontRef idx="minor">
            <a:schemeClr val="tx1"/>
          </a:fontRef>
        </p:style>
      </p:cxnSp>
      <p:sp>
        <p:nvSpPr>
          <p:cNvPr id="94" name="Rectangle 35"/>
          <p:cNvSpPr>
            <a:spLocks noChangeArrowheads="1"/>
          </p:cNvSpPr>
          <p:nvPr/>
        </p:nvSpPr>
        <p:spPr bwMode="auto">
          <a:xfrm>
            <a:off x="1056640" y="3606800"/>
            <a:ext cx="10079355" cy="1271270"/>
          </a:xfrm>
          <a:prstGeom prst="rect">
            <a:avLst/>
          </a:prstGeom>
          <a:noFill/>
          <a:ln w="9525" algn="ctr">
            <a:noFill/>
            <a:prstDash val="dash"/>
            <a:miter lim="800000"/>
          </a:ln>
          <a:effectLst/>
        </p:spPr>
        <p:txBody>
          <a:bodyPr wrap="square">
            <a:spAutoFit/>
          </a:bodyPr>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你的工作不是要交给他们权力，而是要欣赏他们的权力，并将之从繁文缛节中解放出来！</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在自由和责任的文化中，你会被员工的挺身而出而感动，当员感到自己有更多权力、对自己的事业有更多掌控时，他们会更加自信，更加畅所欲言、敢于冒险和勇于担责；</a:t>
            </a:r>
            <a:endParaRPr lang="zh-CN" altLang="en-US" sz="16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1600" dirty="0">
                <a:solidFill>
                  <a:schemeClr val="tx1">
                    <a:lumMod val="50000"/>
                    <a:lumOff val="50000"/>
                  </a:schemeClr>
                </a:solidFill>
                <a:sym typeface="+mn-ea"/>
              </a:rPr>
              <a:t>他们一定会变得强大起来！</a:t>
            </a:r>
            <a:endParaRPr lang="zh-CN" altLang="en-US" sz="1600" dirty="0">
              <a:solidFill>
                <a:schemeClr val="tx1">
                  <a:lumMod val="50000"/>
                  <a:lumOff val="50000"/>
                </a:schemeClr>
              </a:solidFill>
              <a:sym typeface="+mn-e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396875" y="4519295"/>
            <a:ext cx="11398885" cy="1146810"/>
          </a:xfrm>
        </p:spPr>
        <p:txBody>
          <a:bodyPr>
            <a:noAutofit/>
          </a:bodyPr>
          <a:p>
            <a:pPr algn="ctr"/>
            <a:r>
              <a:rPr lang="en-US" altLang="zh-CN" sz="4000"/>
              <a:t>Support Human Work Easier!</a:t>
            </a:r>
            <a:endParaRPr lang="en-US" altLang="zh-CN" sz="4000"/>
          </a:p>
        </p:txBody>
      </p:sp>
      <p:sp>
        <p:nvSpPr>
          <p:cNvPr id="12" name="副标题 11"/>
          <p:cNvSpPr/>
          <p:nvPr>
            <p:ph type="subTitle" idx="1"/>
          </p:nvPr>
        </p:nvSpPr>
        <p:spPr>
          <a:xfrm>
            <a:off x="3343275" y="5666105"/>
            <a:ext cx="5505450" cy="643255"/>
          </a:xfrm>
        </p:spPr>
        <p:txBody>
          <a:bodyPr/>
          <a:p>
            <a:pPr algn="ctr"/>
            <a:r>
              <a:rPr lang="en-US" altLang="zh-CN" sz="1400" b="1"/>
              <a:t>SUNBOW AI Technologies</a:t>
            </a:r>
            <a:endParaRPr lang="en-US" altLang="zh-CN" sz="1400" b="1"/>
          </a:p>
        </p:txBody>
      </p:sp>
      <p:sp>
        <p:nvSpPr>
          <p:cNvPr id="3" name="灯片编号占位符 2"/>
          <p:cNvSpPr>
            <a:spLocks noGrp="1"/>
          </p:cNvSpPr>
          <p:nvPr>
            <p:ph type="sldNum" sz="quarter" idx="12"/>
          </p:nvPr>
        </p:nvSpPr>
        <p:spPr/>
        <p:txBody>
          <a:bodyPr/>
          <a:p>
            <a:fld id="{565CE74E-AB26-4998-AD42-012C4C1AD076}" type="slidenum">
              <a:rPr lang="zh-CN" altLang="en-US" smtClean="0"/>
            </a:fld>
            <a:endParaRPr lang="zh-CN" altLang="en-US"/>
          </a:p>
        </p:txBody>
      </p:sp>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356360"/>
            <a:ext cx="10515600" cy="4351338"/>
          </a:xfrm>
        </p:spPr>
        <p:txBody>
          <a:bodyPr>
            <a:normAutofit fontScale="70000"/>
          </a:bodyPr>
          <a:p>
            <a:pPr marL="0" indent="0" algn="ctr">
              <a:lnSpc>
                <a:spcPct val="150000"/>
              </a:lnSpc>
              <a:buNone/>
            </a:pPr>
            <a:r>
              <a:rPr lang="zh-CN" altLang="en-US" sz="8000"/>
              <a:t>后面内容为《Netflix文化：自由与责任(中英文双语对照版)》</a:t>
            </a:r>
            <a:r>
              <a:rPr lang="en-US" altLang="zh-CN" sz="8000"/>
              <a:t>PPT</a:t>
            </a:r>
            <a:r>
              <a:rPr lang="zh-CN" altLang="en-US" sz="8000"/>
              <a:t>收录</a:t>
            </a:r>
            <a:endParaRPr lang="zh-CN" altLang="en-US" sz="8000"/>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2" name="Title 5"/>
          <p:cNvSpPr>
            <a:spLocks noGrp="1" noChangeArrowheads="1"/>
          </p:cNvSpPr>
          <p:nvPr>
            <p:ph type="ctrTitle" idx="4294967295"/>
          </p:nvPr>
        </p:nvSpPr>
        <p:spPr>
          <a:xfrm>
            <a:off x="2159000" y="679450"/>
            <a:ext cx="7772400" cy="3121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br>
              <a:rPr kumimoji="0" lang="zh-CN" altLang="zh-CN" sz="4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br>
              <a:rPr kumimoji="0" lang="en-US" altLang="zh-CN" sz="4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Netflix Culture:</a:t>
            </a:r>
            <a:br>
              <a:rPr kumimoji="0" lang="en-US" altLang="zh-CN" sz="4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en-US" altLang="zh-CN" sz="36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Netflix</a:t>
            </a:r>
            <a:r>
              <a:rPr kumimoji="0" lang="zh-CN" altLang="en-US" sz="36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文化：</a:t>
            </a:r>
            <a:br>
              <a:rPr kumimoji="0" lang="en-US" altLang="zh-CN" sz="4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Freedom &amp; Responsibility</a:t>
            </a:r>
            <a:br>
              <a:rPr kumimoji="0" lang="en-US" altLang="zh-CN" sz="40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6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自由与责任</a:t>
            </a:r>
            <a:br>
              <a:rPr kumimoji="0" lang="zh-CN" altLang="zh-CN" sz="4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endParaRPr kumimoji="0" lang="zh-CN" altLang="zh-CN" sz="4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pic>
        <p:nvPicPr>
          <p:cNvPr id="15364" name="Picture 4" descr="http://www.webdesign.org/img_articles/4912/ying-yang.jpg"/>
          <p:cNvPicPr>
            <a:picLocks noChangeAspect="1"/>
          </p:cNvPicPr>
          <p:nvPr/>
        </p:nvPicPr>
        <p:blipFill>
          <a:blip r:embed="rId1"/>
          <a:stretch>
            <a:fillRect/>
          </a:stretch>
        </p:blipFill>
        <p:spPr>
          <a:xfrm>
            <a:off x="4876800" y="4230688"/>
            <a:ext cx="2143125" cy="2095500"/>
          </a:xfrm>
          <a:prstGeom prst="rect">
            <a:avLst/>
          </a:prstGeom>
          <a:noFill/>
          <a:ln w="9525">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7F7F7F"/>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7F7F7F"/>
              </a:solidFill>
              <a:latin typeface="微软雅黑" panose="020B0503020204020204" charset="-122"/>
              <a:ea typeface="微软雅黑" panose="020B0503020204020204" charset="-122"/>
              <a:sym typeface="MS PGothic" panose="020B0600070205080204" pitchFamily="34" charset="-128"/>
            </a:endParaRPr>
          </a:p>
        </p:txBody>
      </p:sp>
      <p:sp>
        <p:nvSpPr>
          <p:cNvPr id="4099" name="Title 4"/>
          <p:cNvSpPr>
            <a:spLocks noGrp="1" noChangeArrowheads="1"/>
          </p:cNvSpPr>
          <p:nvPr>
            <p:ph type="ctrTitle" idx="4294967295"/>
          </p:nvPr>
        </p:nvSpPr>
        <p:spPr>
          <a:xfrm>
            <a:off x="2209800" y="1703388"/>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4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We Seek Excellence</a:t>
            </a:r>
            <a:br>
              <a:rPr kumimoji="0" lang="en-US" altLang="zh-CN" sz="48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我们</a:t>
            </a:r>
            <a:r>
              <a:rPr kumimoji="0" lang="zh-CN" altLang="en-US" sz="40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寻求</a:t>
            </a:r>
            <a:r>
              <a:rPr kumimoji="0" lang="zh-CN" altLang="zh-CN" sz="40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卓越</a:t>
            </a:r>
            <a:endParaRPr kumimoji="0" lang="zh-CN" altLang="zh-CN" sz="40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16388" name="Subtitle 5"/>
          <p:cNvSpPr>
            <a:spLocks noGrp="1"/>
          </p:cNvSpPr>
          <p:nvPr>
            <p:ph type="subTitle"/>
          </p:nvPr>
        </p:nvSpPr>
        <p:spPr>
          <a:xfrm>
            <a:off x="2895600" y="3459163"/>
            <a:ext cx="6692900" cy="1752600"/>
          </a:xfrm>
        </p:spPr>
        <p:txBody>
          <a:bodyPr vert="horz" wrap="square" lIns="91440" tIns="45720" rIns="91440" bIns="45720"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r>
              <a:rPr lang="zh-CN" altLang="zh-CN" sz="2800" dirty="0">
                <a:latin typeface="微软雅黑" panose="020B0503020204020204" charset="-122"/>
                <a:ea typeface="微软雅黑" panose="020B0503020204020204" charset="-122"/>
              </a:rPr>
              <a:t>Our culture focuses on helping us achieve excellence</a:t>
            </a:r>
            <a:endParaRPr lang="en-US" altLang="zh-CN" sz="2800" dirty="0">
              <a:latin typeface="微软雅黑" panose="020B0503020204020204" charset="-122"/>
              <a:ea typeface="微软雅黑" panose="020B0503020204020204" charset="-122"/>
            </a:endParaRPr>
          </a:p>
          <a:p>
            <a:pPr lvl="0" eaLnBrk="1" hangingPunct="1"/>
            <a:r>
              <a:rPr lang="zh-CN" altLang="zh-CN" sz="2400" dirty="0">
                <a:latin typeface="微软雅黑" panose="020B0503020204020204" charset="-122"/>
                <a:ea typeface="微软雅黑" panose="020B0503020204020204" charset="-122"/>
              </a:rPr>
              <a:t>我们的文化</a:t>
            </a:r>
            <a:r>
              <a:rPr lang="zh-CN" altLang="en-US" sz="2400" dirty="0">
                <a:latin typeface="微软雅黑" panose="020B0503020204020204" charset="-122"/>
                <a:ea typeface="微软雅黑" panose="020B0503020204020204" charset="-122"/>
              </a:rPr>
              <a:t>聚焦</a:t>
            </a:r>
            <a:r>
              <a:rPr lang="zh-CN" altLang="zh-CN" sz="2400" dirty="0">
                <a:latin typeface="微软雅黑" panose="020B0503020204020204" charset="-122"/>
                <a:ea typeface="微软雅黑" panose="020B0503020204020204" charset="-122"/>
              </a:rPr>
              <a:t>于帮助自己达成卓越</a:t>
            </a:r>
            <a:endParaRPr lang="zh-CN" altLang="zh-CN" sz="2400" dirty="0">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5087620" y="1598930"/>
            <a:ext cx="6827520" cy="1254125"/>
          </a:xfrm>
        </p:spPr>
        <p:txBody>
          <a:bodyPr>
            <a:normAutofit fontScale="90000"/>
          </a:bodyPr>
          <a:lstStyle/>
          <a:p>
            <a:r>
              <a:rPr lang="zh-CN" altLang="en-US"/>
              <a:t>要让每个人都理解公司业务</a:t>
            </a:r>
            <a:endParaRPr lang="zh-CN" altLang="en-US"/>
          </a:p>
        </p:txBody>
      </p:sp>
      <p:sp>
        <p:nvSpPr>
          <p:cNvPr id="9" name="文本占位符 8"/>
          <p:cNvSpPr>
            <a:spLocks noGrp="1"/>
          </p:cNvSpPr>
          <p:nvPr>
            <p:ph type="body" idx="1"/>
            <p:custDataLst>
              <p:tags r:id="rId2"/>
            </p:custDataLst>
          </p:nvPr>
        </p:nvSpPr>
        <p:spPr>
          <a:xfrm>
            <a:off x="5087620" y="2897505"/>
            <a:ext cx="6559550" cy="748030"/>
          </a:xfrm>
        </p:spPr>
        <p:txBody>
          <a:bodyPr/>
          <a:lstStyle/>
          <a:p>
            <a:r>
              <a:rPr lang="zh-CN" altLang="en-US" dirty="0">
                <a:solidFill>
                  <a:schemeClr val="tx1">
                    <a:lumMod val="50000"/>
                    <a:lumOff val="50000"/>
                  </a:schemeClr>
                </a:solidFill>
              </a:rPr>
              <a:t>如果能够很好地理解公司的业务，高绩效者就能够更好地工作</a:t>
            </a:r>
            <a:endParaRPr lang="zh-CN" altLang="en-US" dirty="0">
              <a:solidFill>
                <a:schemeClr val="tx1">
                  <a:lumMod val="50000"/>
                  <a:lumOff val="50000"/>
                </a:schemeClr>
              </a:solidFill>
            </a:endParaRPr>
          </a:p>
        </p:txBody>
      </p:sp>
      <p:sp>
        <p:nvSpPr>
          <p:cNvPr id="4" name="矩形 3"/>
          <p:cNvSpPr/>
          <p:nvPr>
            <p:custDataLst>
              <p:tags r:id="rId3"/>
            </p:custDataLst>
          </p:nvPr>
        </p:nvSpPr>
        <p:spPr>
          <a:xfrm>
            <a:off x="4269942" y="3734065"/>
            <a:ext cx="1326550" cy="1323618"/>
          </a:xfrm>
          <a:prstGeom prst="rect">
            <a:avLst/>
          </a:prstGeom>
        </p:spPr>
        <p:txBody>
          <a:bodyPr wrap="square" anchor="ctr" anchorCtr="0">
            <a:normAutofit/>
          </a:bodyPr>
          <a:lstStyle/>
          <a:p>
            <a:pPr algn="ctr" fontAlgn="auto">
              <a:spcBef>
                <a:spcPts val="0"/>
              </a:spcBef>
              <a:spcAft>
                <a:spcPts val="0"/>
              </a:spcAft>
              <a:defRPr/>
            </a:pPr>
            <a:r>
              <a:rPr lang="en-US" altLang="zh-CN" sz="7200" spc="400">
                <a:solidFill>
                  <a:schemeClr val="bg1"/>
                </a:solidFill>
                <a:latin typeface="+mn-lt"/>
                <a:ea typeface="+mn-ea"/>
                <a:sym typeface="+mn-lt"/>
              </a:rPr>
              <a:t>02</a:t>
            </a:r>
            <a:endParaRPr lang="en-US" altLang="zh-CN" sz="7200" spc="400">
              <a:solidFill>
                <a:schemeClr val="bg1"/>
              </a:solidFill>
              <a:latin typeface="+mn-lt"/>
              <a:ea typeface="+mn-ea"/>
              <a:sym typeface="+mn-lt"/>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5123" name="Title 1"/>
          <p:cNvSpPr>
            <a:spLocks noGrp="1" noChangeArrowheads="1"/>
          </p:cNvSpPr>
          <p:nvPr>
            <p:ph type="title" idx="4294967295"/>
          </p:nvPr>
        </p:nvSpPr>
        <p:spPr>
          <a:xfrm>
            <a:off x="1935163" y="274638"/>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Seven Aspects of our Culture</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文化的</a:t>
            </a:r>
            <a:r>
              <a:rPr kumimoji="0" lang="en-US"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7</a:t>
            </a:r>
            <a:r>
              <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个方面</a:t>
            </a:r>
            <a:endPar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5124" name="Content Placeholder 2"/>
          <p:cNvSpPr>
            <a:spLocks noGrp="1" noChangeArrowheads="1"/>
          </p:cNvSpPr>
          <p:nvPr>
            <p:ph idx="1"/>
          </p:nvPr>
        </p:nvSpPr>
        <p:spPr>
          <a:xfrm>
            <a:off x="1489075" y="1600200"/>
            <a:ext cx="9144000"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Values are what we Value</a:t>
            </a:r>
            <a:r>
              <a:rPr kumimoji="0" lang="zh-CN" altLang="en-US" sz="2400" b="0" i="0" u="none" strike="noStrike" kern="1200" cap="none" spc="0" normalizeH="0" baseline="0" noProof="0" dirty="0" smtClean="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（价值观来自于我们推崇和珍视的价值）</a:t>
            </a:r>
            <a:endParaRPr kumimoji="0" lang="en-US" altLang="zh-CN" sz="2400" b="0" i="0" u="none" strike="noStrike" kern="1200" cap="none" spc="0" normalizeH="0" baseline="0" noProof="0" dirty="0" smtClean="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High Performance </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（追求</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高</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绩效）</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Freedom &amp; Responsibility</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（自由和责任）</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Context, not Control</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（情景管理而非控制）</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Highly Aligned, Loosely Coupled</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（认同</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一致</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松</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散</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耦合</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Pay Top of Market</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支付市场最高工资</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Promotions &amp; Development </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（晋升和成长）</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8435" name="Rectangle 4"/>
          <p:cNvSpPr>
            <a:spLocks noGrp="1"/>
          </p:cNvSpPr>
          <p:nvPr>
            <p:ph type="ctrTitle"/>
          </p:nvPr>
        </p:nvSpPr>
        <p:spPr>
          <a:xfrm>
            <a:off x="1935163" y="828675"/>
            <a:ext cx="8047037" cy="2949575"/>
          </a:xfrm>
        </p:spPr>
        <p:txBody>
          <a:bodyPr vert="horz" wrap="square" lIns="91440" tIns="45720" rIns="91440" bIns="45720" anchor="ctr"/>
          <a:p>
            <a:pPr eaLnBrk="1" hangingPunct="1"/>
            <a:r>
              <a:rPr lang="zh-CN" altLang="zh-CN" sz="3600" dirty="0">
                <a:latin typeface="微软雅黑" panose="020B0503020204020204" charset="-122"/>
                <a:ea typeface="微软雅黑" panose="020B0503020204020204" charset="-122"/>
              </a:rPr>
              <a:t>Many companies have nice sounding value statements displayed in the lobby, such as:</a:t>
            </a:r>
            <a:br>
              <a:rPr lang="zh-CN" altLang="zh-CN" sz="4000" dirty="0">
                <a:latin typeface="微软雅黑" panose="020B0503020204020204" charset="-122"/>
                <a:ea typeface="微软雅黑" panose="020B0503020204020204" charset="-122"/>
              </a:rPr>
            </a:br>
            <a:r>
              <a:rPr lang="zh-CN" altLang="en-US" sz="3200" b="1" dirty="0">
                <a:latin typeface="微软雅黑" panose="020B0503020204020204" charset="-122"/>
                <a:ea typeface="微软雅黑" panose="020B0503020204020204" charset="-122"/>
              </a:rPr>
              <a:t>众多公司在大堂展示动听的价值观，诸如：</a:t>
            </a:r>
            <a:endParaRPr lang="zh-CN" altLang="zh-CN" sz="3200" b="1" dirty="0">
              <a:latin typeface="微软雅黑" panose="020B0503020204020204" charset="-122"/>
              <a:ea typeface="微软雅黑" panose="020B0503020204020204" charset="-122"/>
            </a:endParaRPr>
          </a:p>
        </p:txBody>
      </p:sp>
      <p:sp>
        <p:nvSpPr>
          <p:cNvPr id="6148" name="Rectangle 3"/>
          <p:cNvSpPr>
            <a:spLocks noGrp="1" noChangeArrowheads="1"/>
          </p:cNvSpPr>
          <p:nvPr>
            <p:ph type="subTitle" idx="1"/>
          </p:nvPr>
        </p:nvSpPr>
        <p:spPr>
          <a:xfrm>
            <a:off x="2901950" y="4171950"/>
            <a:ext cx="6400800" cy="17526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70000"/>
          </a:bodyPr>
          <a:lstStyle/>
          <a:p>
            <a:pPr marL="0" marR="0" lvl="0" indent="0" algn="ctr" defTabSz="0" rtl="0" eaLnBrk="1" fontAlgn="base" latinLnBrk="0" hangingPunct="1">
              <a:lnSpc>
                <a:spcPct val="80000"/>
              </a:lnSpc>
              <a:spcBef>
                <a:spcPct val="20000"/>
              </a:spcBef>
              <a:spcAft>
                <a:spcPct val="0"/>
              </a:spcAft>
              <a:buClrTx/>
              <a:buSzTx/>
              <a:buFont typeface="Arial" panose="020B0604020202090204" pitchFamily="34" charset="0"/>
              <a:buNone/>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Integrity</a:t>
            </a: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正直</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ctr" defTabSz="0" rtl="0" eaLnBrk="1" fontAlgn="base" latinLnBrk="0" hangingPunct="1">
              <a:lnSpc>
                <a:spcPct val="80000"/>
              </a:lnSpc>
              <a:spcBef>
                <a:spcPct val="20000"/>
              </a:spcBef>
              <a:spcAft>
                <a:spcPct val="0"/>
              </a:spcAft>
              <a:buClrTx/>
              <a:buSzTx/>
              <a:buFont typeface="Arial" panose="020B0604020202090204" pitchFamily="34" charset="0"/>
              <a:buNone/>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Communication</a:t>
            </a: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沟通</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ctr" defTabSz="0" rtl="0" eaLnBrk="1" fontAlgn="base" latinLnBrk="0" hangingPunct="1">
              <a:lnSpc>
                <a:spcPct val="80000"/>
              </a:lnSpc>
              <a:spcBef>
                <a:spcPct val="20000"/>
              </a:spcBef>
              <a:spcAft>
                <a:spcPct val="0"/>
              </a:spcAft>
              <a:buClrTx/>
              <a:buSzTx/>
              <a:buFont typeface="Arial" panose="020B0604020202090204" pitchFamily="34" charset="0"/>
              <a:buNone/>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Respect</a:t>
            </a: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尊重</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ctr" defTabSz="0" rtl="0" eaLnBrk="1" fontAlgn="base" latinLnBrk="0" hangingPunct="1">
              <a:lnSpc>
                <a:spcPct val="80000"/>
              </a:lnSpc>
              <a:spcBef>
                <a:spcPct val="20000"/>
              </a:spcBef>
              <a:spcAft>
                <a:spcPct val="0"/>
              </a:spcAft>
              <a:buClrTx/>
              <a:buSzTx/>
              <a:buFont typeface="Arial" panose="020B0604020202090204" pitchFamily="34" charset="0"/>
              <a:buNone/>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Excellence</a:t>
            </a: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卓越</a:t>
            </a:r>
            <a:b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b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latin typeface="微软雅黑" panose="020B0503020204020204" charset="-122"/>
                <a:ea typeface="微软雅黑" panose="020B0503020204020204" charset="-122"/>
                <a:sym typeface="MS PGothic" panose="020B0600070205080204" pitchFamily="34" charset="-128"/>
              </a:rPr>
            </a:fld>
            <a:endParaRPr lang="zh-CN" altLang="en-US" sz="1200" dirty="0">
              <a:latin typeface="微软雅黑" panose="020B0503020204020204" charset="-122"/>
              <a:ea typeface="微软雅黑" panose="020B0503020204020204" charset="-122"/>
              <a:sym typeface="MS PGothic" panose="020B0600070205080204" pitchFamily="34" charset="-128"/>
            </a:endParaRPr>
          </a:p>
        </p:txBody>
      </p:sp>
      <p:sp>
        <p:nvSpPr>
          <p:cNvPr id="7171" name="Rectangle 2"/>
          <p:cNvSpPr>
            <a:spLocks noGrp="1" noChangeArrowheads="1"/>
          </p:cNvSpPr>
          <p:nvPr>
            <p:ph type="ctrTitle" idx="4294967295"/>
          </p:nvPr>
        </p:nvSpPr>
        <p:spPr>
          <a:xfrm>
            <a:off x="2009775" y="1784350"/>
            <a:ext cx="80772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Enron, whose leaders went to jail, </a:t>
            </a:r>
            <a:b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and which went bankrupt from fraud, </a:t>
            </a:r>
            <a:b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had these values displayed in their lobby:</a:t>
            </a:r>
            <a:br>
              <a:rPr kumimoji="0" lang="en-US"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安然公司，高层入狱，公司因欺诈而破产，在它的大堂里展示着这些企业价值观：</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7172" name="Rectangle 3"/>
          <p:cNvSpPr>
            <a:spLocks noGrp="1" noChangeArrowheads="1"/>
          </p:cNvSpPr>
          <p:nvPr>
            <p:ph type="subTitle" idx="1"/>
          </p:nvPr>
        </p:nvSpPr>
        <p:spPr>
          <a:xfrm>
            <a:off x="4343400" y="3800475"/>
            <a:ext cx="4267200" cy="17526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ctr" defTabSz="0" rtl="0" eaLnBrk="1" fontAlgn="base" latinLnBrk="0" hangingPunct="1">
              <a:lnSpc>
                <a:spcPct val="80000"/>
              </a:lnSpc>
              <a:spcBef>
                <a:spcPct val="20000"/>
              </a:spcBef>
              <a:spcAft>
                <a:spcPct val="0"/>
              </a:spcAft>
              <a:buClrTx/>
              <a:buSzTx/>
              <a:buFont typeface="Arial" panose="020B0604020202090204" pitchFamily="34" charset="0"/>
              <a:buNone/>
              <a:defRPr/>
            </a:pPr>
            <a:r>
              <a:rPr kumimoji="0" lang="zh-CN" altLang="zh-CN" sz="24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Integrity</a:t>
            </a:r>
            <a:r>
              <a:rPr kumimoji="0" lang="zh-CN" altLang="en-US" sz="20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正直</a:t>
            </a:r>
            <a:endParaRPr kumimoji="0" lang="en-US" altLang="zh-CN" sz="20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ctr" defTabSz="0" rtl="0" eaLnBrk="1" fontAlgn="base" latinLnBrk="0" hangingPunct="1">
              <a:lnSpc>
                <a:spcPct val="80000"/>
              </a:lnSpc>
              <a:spcBef>
                <a:spcPct val="20000"/>
              </a:spcBef>
              <a:spcAft>
                <a:spcPct val="0"/>
              </a:spcAft>
              <a:buClrTx/>
              <a:buSzTx/>
              <a:buFont typeface="Arial" panose="020B0604020202090204" pitchFamily="34" charset="0"/>
              <a:buNone/>
              <a:defRPr/>
            </a:pPr>
            <a:r>
              <a:rPr kumimoji="0" lang="zh-CN" altLang="zh-CN" sz="24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Communication</a:t>
            </a:r>
            <a:r>
              <a:rPr kumimoji="0" lang="zh-CN" altLang="en-US" sz="20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沟通</a:t>
            </a:r>
            <a:endParaRPr kumimoji="0" lang="zh-CN" altLang="zh-CN" sz="20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ctr" defTabSz="0" rtl="0" eaLnBrk="1" fontAlgn="base" latinLnBrk="0" hangingPunct="1">
              <a:lnSpc>
                <a:spcPct val="80000"/>
              </a:lnSpc>
              <a:spcBef>
                <a:spcPct val="20000"/>
              </a:spcBef>
              <a:spcAft>
                <a:spcPct val="0"/>
              </a:spcAft>
              <a:buClrTx/>
              <a:buSzTx/>
              <a:buFont typeface="Arial" panose="020B0604020202090204" pitchFamily="34" charset="0"/>
              <a:buNone/>
              <a:defRPr/>
            </a:pPr>
            <a:r>
              <a:rPr kumimoji="0" lang="zh-CN" altLang="zh-CN" sz="24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Respect</a:t>
            </a:r>
            <a:r>
              <a:rPr kumimoji="0" lang="zh-CN" altLang="en-US" sz="20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尊重</a:t>
            </a:r>
            <a:endParaRPr kumimoji="0" lang="zh-CN" altLang="zh-CN" sz="20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ctr" defTabSz="0" rtl="0" eaLnBrk="1" fontAlgn="base" latinLnBrk="0" hangingPunct="1">
              <a:lnSpc>
                <a:spcPct val="80000"/>
              </a:lnSpc>
              <a:spcBef>
                <a:spcPct val="20000"/>
              </a:spcBef>
              <a:spcAft>
                <a:spcPct val="0"/>
              </a:spcAft>
              <a:buClrTx/>
              <a:buSzTx/>
              <a:buFont typeface="Arial" panose="020B0604020202090204" pitchFamily="34" charset="0"/>
              <a:buNone/>
              <a:defRPr/>
            </a:pPr>
            <a:r>
              <a:rPr kumimoji="0" lang="zh-CN" altLang="zh-CN" sz="24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Excellence</a:t>
            </a:r>
            <a:r>
              <a:rPr kumimoji="0" lang="zh-CN" altLang="en-US" sz="20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卓越</a:t>
            </a:r>
            <a:endParaRPr kumimoji="0" lang="zh-CN" altLang="zh-CN" sz="20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pic>
        <p:nvPicPr>
          <p:cNvPr id="19461" name="Picture 2" descr="http://www.hellocompany.org/images/andrew_s_fastow.jpg"/>
          <p:cNvPicPr>
            <a:picLocks noChangeAspect="1"/>
          </p:cNvPicPr>
          <p:nvPr/>
        </p:nvPicPr>
        <p:blipFill>
          <a:blip r:embed="rId1"/>
          <a:stretch>
            <a:fillRect/>
          </a:stretch>
        </p:blipFill>
        <p:spPr>
          <a:xfrm>
            <a:off x="8610600" y="3279775"/>
            <a:ext cx="1425575" cy="2495550"/>
          </a:xfrm>
          <a:prstGeom prst="rect">
            <a:avLst/>
          </a:prstGeom>
          <a:noFill/>
          <a:ln w="9525">
            <a:noFill/>
          </a:ln>
        </p:spPr>
      </p:pic>
      <p:pic>
        <p:nvPicPr>
          <p:cNvPr id="19462" name="Picture 4" descr="http://t1.gstatic.com/images?q=tbn:ANd9GcRcMnR1s6uahQzItEjAaqzZantxYNIW1BXIgyO3KDvL4CT915xs"/>
          <p:cNvPicPr>
            <a:picLocks noChangeAspect="1"/>
          </p:cNvPicPr>
          <p:nvPr/>
        </p:nvPicPr>
        <p:blipFill>
          <a:blip r:embed="rId2"/>
          <a:stretch>
            <a:fillRect/>
          </a:stretch>
        </p:blipFill>
        <p:spPr>
          <a:xfrm>
            <a:off x="1752600" y="3800475"/>
            <a:ext cx="2590800" cy="1762125"/>
          </a:xfrm>
          <a:prstGeom prst="rect">
            <a:avLst/>
          </a:prstGeom>
          <a:noFill/>
          <a:ln w="9525">
            <a:noFill/>
          </a:ln>
        </p:spPr>
      </p:pic>
      <p:pic>
        <p:nvPicPr>
          <p:cNvPr id="19463" name="Picture 2" descr="File:Enron Logo.svg">
            <a:hlinkClick r:id=""/>
          </p:cNvPr>
          <p:cNvPicPr>
            <a:picLocks noChangeAspect="1"/>
          </p:cNvPicPr>
          <p:nvPr/>
        </p:nvPicPr>
        <p:blipFill>
          <a:blip r:embed="rId3"/>
          <a:stretch>
            <a:fillRect/>
          </a:stretch>
        </p:blipFill>
        <p:spPr>
          <a:xfrm>
            <a:off x="5105400" y="0"/>
            <a:ext cx="1631950" cy="1609725"/>
          </a:xfrm>
          <a:prstGeom prst="rect">
            <a:avLst/>
          </a:prstGeom>
          <a:noFill/>
          <a:ln w="9525">
            <a:noFill/>
          </a:ln>
        </p:spPr>
      </p:pic>
      <p:sp>
        <p:nvSpPr>
          <p:cNvPr id="7176" name="Rectangle 2"/>
          <p:cNvSpPr>
            <a:spLocks noChangeArrowheads="1"/>
          </p:cNvSpPr>
          <p:nvPr/>
        </p:nvSpPr>
        <p:spPr bwMode="auto">
          <a:xfrm>
            <a:off x="2644775" y="6029325"/>
            <a:ext cx="809117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rPr>
              <a:t>These values were not, however, what was really valued at Enron</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这些字眼</a:t>
            </a:r>
            <a:r>
              <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显然</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并非是安然公司真正的价值观</a:t>
            </a:r>
            <a:r>
              <a:rPr kumimoji="0" lang="en-US"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a:t>
            </a:r>
            <a:endParaRPr kumimoji="0" lang="zh-CN" altLang="en-US"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8195" name="Title 3"/>
          <p:cNvSpPr>
            <a:spLocks noGrp="1" noChangeArrowheads="1"/>
          </p:cNvSpPr>
          <p:nvPr>
            <p:ph type="ctrTitle" idx="4294967295"/>
          </p:nvPr>
        </p:nvSpPr>
        <p:spPr>
          <a:xfrm>
            <a:off x="2232025" y="457200"/>
            <a:ext cx="7772400" cy="5868988"/>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The </a:t>
            </a:r>
            <a:r>
              <a:rPr kumimoji="0" lang="zh-CN" altLang="zh-CN" sz="40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actual </a:t>
            </a: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company values, </a:t>
            </a: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as opposed to the </a:t>
            </a: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nice-sounding</a:t>
            </a: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values, </a:t>
            </a: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are shown by who gets </a:t>
            </a: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rewarded, promoted, or let go</a:t>
            </a:r>
            <a:br>
              <a:rPr kumimoji="0" lang="en-US" altLang="zh-CN" sz="4000" b="0"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公</a:t>
            </a:r>
            <a:r>
              <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司真正的价值观和动听的价值观完全相反，是具体通过哪些人</a:t>
            </a:r>
            <a:r>
              <a:rPr kumimoji="0" lang="zh-CN" altLang="zh-CN" sz="3200" b="1"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被奖励</a:t>
            </a:r>
            <a:r>
              <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a:t>
            </a:r>
            <a:r>
              <a:rPr kumimoji="0" lang="zh-CN" altLang="zh-CN" sz="3200" b="1"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被提升</a:t>
            </a:r>
            <a:r>
              <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和</a:t>
            </a:r>
            <a:r>
              <a:rPr kumimoji="0" lang="zh-CN" altLang="zh-CN" sz="3200" b="1"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被解雇</a:t>
            </a:r>
            <a:r>
              <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来体现</a:t>
            </a: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t>
            </a: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endPar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9219" name="Title 3"/>
          <p:cNvSpPr>
            <a:spLocks noGrp="1" noChangeArrowheads="1"/>
          </p:cNvSpPr>
          <p:nvPr>
            <p:ph type="ctrTitle" idx="4294967295"/>
          </p:nvPr>
        </p:nvSpPr>
        <p:spPr>
          <a:xfrm>
            <a:off x="2209800" y="2130425"/>
            <a:ext cx="8269288"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Actual company values are the</a:t>
            </a: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1"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behaviors</a:t>
            </a: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and </a:t>
            </a:r>
            <a:r>
              <a:rPr kumimoji="0" lang="zh-CN" altLang="zh-CN" sz="4000" b="0" i="1"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skills</a:t>
            </a: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that are </a:t>
            </a:r>
            <a:r>
              <a:rPr kumimoji="0" lang="zh-CN" altLang="zh-CN" sz="40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valued</a:t>
            </a: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a:t>
            </a: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in fellow employees</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真正的价值观是被员工所</a:t>
            </a: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重视</a:t>
            </a:r>
            <a:r>
              <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的</a:t>
            </a:r>
            <a:r>
              <a:rPr kumimoji="0" lang="zh-CN" altLang="zh-CN" sz="3200" b="1"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行为</a:t>
            </a:r>
            <a:r>
              <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和</a:t>
            </a:r>
            <a:r>
              <a:rPr kumimoji="0" lang="zh-CN" altLang="zh-CN" sz="3200" b="1"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技能</a:t>
            </a:r>
            <a: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t>
            </a:r>
            <a:endPar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0243" name="Title 4"/>
          <p:cNvSpPr>
            <a:spLocks noGrp="1" noChangeArrowheads="1"/>
          </p:cNvSpPr>
          <p:nvPr>
            <p:ph type="ctrTitle" idx="4294967295"/>
          </p:nvPr>
        </p:nvSpPr>
        <p:spPr>
          <a:xfrm>
            <a:off x="2209800" y="1793875"/>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At Netflix, we particularly value the following nine </a:t>
            </a:r>
            <a:r>
              <a:rPr kumimoji="0" lang="zh-CN" altLang="zh-CN" sz="4000" b="0"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behaviors</a:t>
            </a: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and </a:t>
            </a:r>
            <a:r>
              <a:rPr kumimoji="0" lang="zh-CN" altLang="zh-CN" sz="4000" b="0"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skills</a:t>
            </a: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a:t>
            </a: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in our colleagues…</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在</a:t>
            </a:r>
            <a:r>
              <a:rPr kumimoji="0" lang="en-US"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Netflix</a:t>
            </a:r>
            <a:r>
              <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，我们特别珍视以下</a:t>
            </a:r>
            <a:r>
              <a:rPr kumimoji="0" lang="en-US"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9</a:t>
            </a:r>
            <a:r>
              <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项同事们拥有的</a:t>
            </a:r>
            <a:r>
              <a:rPr kumimoji="0" lang="zh-CN" altLang="zh-CN" sz="3200" b="0"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行为</a:t>
            </a:r>
            <a:r>
              <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和</a:t>
            </a:r>
            <a:r>
              <a:rPr kumimoji="0" lang="zh-CN" altLang="zh-CN" sz="3200" b="0"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技能</a:t>
            </a:r>
            <a:r>
              <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t>
            </a:r>
            <a:b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endPar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22532" name="Subtitle 6"/>
          <p:cNvSpPr>
            <a:spLocks noGrp="1"/>
          </p:cNvSpPr>
          <p:nvPr>
            <p:ph type="subTitle"/>
          </p:nvPr>
        </p:nvSpPr>
        <p:spPr>
          <a:xfrm>
            <a:off x="2009775" y="4572000"/>
            <a:ext cx="8469313" cy="1752600"/>
          </a:xfrm>
        </p:spPr>
        <p:txBody>
          <a:bodyPr vert="horz" wrap="square" lIns="91440" tIns="45720" rIns="91440" bIns="45720"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r>
              <a:rPr lang="zh-CN" altLang="zh-CN" dirty="0">
                <a:solidFill>
                  <a:srgbClr val="898989"/>
                </a:solidFill>
                <a:latin typeface="微软雅黑" panose="020B0503020204020204" charset="-122"/>
                <a:ea typeface="微软雅黑" panose="020B0503020204020204" charset="-122"/>
              </a:rPr>
              <a:t>…</a:t>
            </a:r>
            <a:r>
              <a:rPr lang="zh-CN" altLang="zh-CN" dirty="0">
                <a:latin typeface="微软雅黑" panose="020B0503020204020204" charset="-122"/>
                <a:ea typeface="微软雅黑" panose="020B0503020204020204" charset="-122"/>
              </a:rPr>
              <a:t>meaning we hire and promote people who demonstrate these nine</a:t>
            </a:r>
            <a:endParaRPr lang="en-US" altLang="zh-CN" dirty="0">
              <a:latin typeface="微软雅黑" panose="020B0503020204020204" charset="-122"/>
              <a:ea typeface="微软雅黑" panose="020B0503020204020204" charset="-122"/>
            </a:endParaRPr>
          </a:p>
          <a:p>
            <a:pPr lvl="0" eaLnBrk="1" hangingPunct="1"/>
            <a:r>
              <a:rPr lang="zh-CN" altLang="zh-CN" sz="2800" dirty="0">
                <a:solidFill>
                  <a:srgbClr val="898989"/>
                </a:solidFill>
                <a:latin typeface="微软雅黑" panose="020B0503020204020204" charset="-122"/>
                <a:ea typeface="微软雅黑" panose="020B0503020204020204" charset="-122"/>
              </a:rPr>
              <a:t>也意味着我们雇佣和升迁能够体现这</a:t>
            </a:r>
            <a:r>
              <a:rPr lang="en-US" altLang="zh-CN" sz="2800" dirty="0">
                <a:solidFill>
                  <a:srgbClr val="898989"/>
                </a:solidFill>
                <a:latin typeface="微软雅黑" panose="020B0503020204020204" charset="-122"/>
                <a:ea typeface="微软雅黑" panose="020B0503020204020204" charset="-122"/>
              </a:rPr>
              <a:t>9</a:t>
            </a:r>
            <a:r>
              <a:rPr lang="zh-CN" altLang="zh-CN" sz="2800" dirty="0">
                <a:solidFill>
                  <a:srgbClr val="898989"/>
                </a:solidFill>
                <a:latin typeface="微软雅黑" panose="020B0503020204020204" charset="-122"/>
                <a:ea typeface="微软雅黑" panose="020B0503020204020204" charset="-122"/>
              </a:rPr>
              <a:t>项特质的员工</a:t>
            </a:r>
            <a:endParaRPr lang="zh-CN" altLang="zh-CN" sz="2800" dirty="0">
              <a:solidFill>
                <a:srgbClr val="898989"/>
              </a:solidFill>
              <a:latin typeface="微软雅黑" panose="020B0503020204020204" charset="-122"/>
              <a:ea typeface="微软雅黑" panose="020B0503020204020204"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1267" name="Rectangle 2"/>
          <p:cNvSpPr>
            <a:spLocks noChangeArrowheads="1"/>
          </p:cNvSpPr>
          <p:nvPr/>
        </p:nvSpPr>
        <p:spPr bwMode="auto">
          <a:xfrm>
            <a:off x="4981575" y="730250"/>
            <a:ext cx="5422900"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make wise decisions (people, technical, business, and creative) despite ambiguity</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你在对人，对技术、对商务和对创新上能够做出明智的决定，</a:t>
            </a:r>
            <a:r>
              <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摒弃</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模棱两可</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identify root causes, and get beyond treating symptoms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你明辨事物根由，不为表象所惑</a:t>
            </a:r>
            <a:endParaRPr kumimoji="0" lang="zh-CN" altLang="en-US"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think strategically, and can articulate what you are, </a:t>
            </a:r>
            <a:r>
              <a:rPr kumimoji="0" lang="en-US" altLang="zh-CN" sz="2000" b="0" i="1"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and are not</a:t>
            </a: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 trying to do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你能战略性思考，有自知之明，并努力做到</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smartly separate what must be done well now, and what can be improved later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你能很聪明地分清楚哪些事现在必须完成，哪些事可以稍后跟进</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
        <p:nvSpPr>
          <p:cNvPr id="11268" name="TextBox 3"/>
          <p:cNvSpPr>
            <a:spLocks noChangeArrowheads="1"/>
          </p:cNvSpPr>
          <p:nvPr/>
        </p:nvSpPr>
        <p:spPr bwMode="auto">
          <a:xfrm>
            <a:off x="1860550" y="2362200"/>
            <a:ext cx="261429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rPr>
              <a:t>Judgment</a:t>
            </a:r>
            <a:endParaRPr kumimoji="0" lang="en-US" altLang="zh-CN" sz="4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4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判断</a:t>
            </a:r>
            <a:r>
              <a:rPr kumimoji="0" lang="zh-CN" altLang="en-US" sz="24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力</a:t>
            </a:r>
            <a:endParaRPr kumimoji="0" lang="en-US"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2291" name="TextBox 3"/>
          <p:cNvSpPr>
            <a:spLocks noChangeArrowheads="1"/>
          </p:cNvSpPr>
          <p:nvPr/>
        </p:nvSpPr>
        <p:spPr bwMode="auto">
          <a:xfrm>
            <a:off x="1712913" y="2362200"/>
            <a:ext cx="405574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rPr>
              <a:t>Communication</a:t>
            </a:r>
            <a:endParaRPr kumimoji="0" lang="en-US" altLang="zh-CN" sz="4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4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沟通</a:t>
            </a:r>
            <a:r>
              <a:rPr kumimoji="0" lang="zh-CN" altLang="en-US" sz="24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力</a:t>
            </a:r>
            <a:endParaRPr kumimoji="0" lang="en-US"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
        <p:nvSpPr>
          <p:cNvPr id="12292" name="Rectangle 2"/>
          <p:cNvSpPr>
            <a:spLocks noChangeArrowheads="1"/>
          </p:cNvSpPr>
          <p:nvPr/>
        </p:nvSpPr>
        <p:spPr bwMode="auto">
          <a:xfrm>
            <a:off x="5943600" y="828675"/>
            <a:ext cx="4535488"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listen well, instead of reacting fast, so you can better understand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你善于</a:t>
            </a:r>
            <a:r>
              <a:rPr kumimoji="0" lang="zh-CN" altLang="zh-CN" sz="18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sym typeface="Arial" panose="020B0604020202090204" pitchFamily="34" charset="0"/>
              </a:rPr>
              <a:t>聆听</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，而非快速</a:t>
            </a:r>
            <a:r>
              <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反驳</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。如此你能够更好地理解</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are concise and articulate in speech and writing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你在说和写</a:t>
            </a:r>
            <a:r>
              <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的时候</a:t>
            </a:r>
            <a:r>
              <a:rPr kumimoji="0" lang="zh-CN" altLang="zh-CN" sz="18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sym typeface="Arial" panose="020B0604020202090204" pitchFamily="34" charset="0"/>
              </a:rPr>
              <a:t>简洁清晰</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treat people with respect independent of their status or disagreement with you</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你待人接物心存敬意，不在意对方的身份，也不在意对方持有异议</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maintain calm poise in stressful situations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在重压之下，你也能镇定自若</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3315" name="TextBox 3"/>
          <p:cNvSpPr>
            <a:spLocks noChangeArrowheads="1"/>
          </p:cNvSpPr>
          <p:nvPr/>
        </p:nvSpPr>
        <p:spPr bwMode="auto">
          <a:xfrm>
            <a:off x="2362200" y="2362200"/>
            <a:ext cx="1857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rPr>
              <a:t>Impact</a:t>
            </a:r>
            <a:endParaRPr kumimoji="0" lang="en-US" altLang="zh-CN" sz="4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影响力</a:t>
            </a:r>
            <a:endParaRPr kumimoji="0" lang="en-US" sz="11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
        <p:nvSpPr>
          <p:cNvPr id="13316" name="Rectangle 2"/>
          <p:cNvSpPr>
            <a:spLocks noChangeArrowheads="1"/>
          </p:cNvSpPr>
          <p:nvPr/>
        </p:nvSpPr>
        <p:spPr bwMode="auto">
          <a:xfrm>
            <a:off x="5649913" y="757238"/>
            <a:ext cx="4606925"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accomplish amazing amounts of important work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你能完成众多重要工作</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demonstrate consistently strong performance so colleagues can rely upon you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你的同事能仰仗你持续输出的强大工作能力</a:t>
            </a:r>
            <a:endPar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focus on great results rather than on process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你注重结果而非过程</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exhibit bias-to-action, and avoid analysis-paralysis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你偏好先发制人而非谋定后动</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4339" name="TextBox 3"/>
          <p:cNvSpPr>
            <a:spLocks noChangeArrowheads="1"/>
          </p:cNvSpPr>
          <p:nvPr/>
        </p:nvSpPr>
        <p:spPr bwMode="auto">
          <a:xfrm>
            <a:off x="2362200" y="2362200"/>
            <a:ext cx="231584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rPr>
              <a:t>Curiosity</a:t>
            </a:r>
            <a:endParaRPr kumimoji="0" lang="en-US" altLang="zh-CN" sz="4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4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好奇心</a:t>
            </a:r>
            <a:endParaRPr kumimoji="0" lang="en-US"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
        <p:nvSpPr>
          <p:cNvPr id="14340" name="Rectangle 2"/>
          <p:cNvSpPr>
            <a:spLocks noChangeArrowheads="1"/>
          </p:cNvSpPr>
          <p:nvPr/>
        </p:nvSpPr>
        <p:spPr bwMode="auto">
          <a:xfrm>
            <a:off x="5203825" y="990600"/>
            <a:ext cx="5127625"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learn rapidly and eagerly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快速学习且渴望学习</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seek to understand our strategy, market, customers, and suppliers</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努力理解公司的战略、市场、用户和供应商</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are broadly knowledgeable about business, technology and entertainment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拥有对商业、技术和娱乐的广泛认知</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contribute effectively outside of your specialty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在你专长之外也能有效提供贡献</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内容占位符 2"/>
          <p:cNvSpPr>
            <a:spLocks noGrp="1"/>
          </p:cNvSpPr>
          <p:nvPr>
            <p:ph idx="1"/>
          </p:nvPr>
        </p:nvSpPr>
        <p:spPr>
          <a:xfrm>
            <a:off x="1177925" y="1840865"/>
            <a:ext cx="10081895" cy="3102610"/>
          </a:xfrm>
          <a:noFill/>
        </p:spPr>
        <p:txBody>
          <a:bodyPr>
            <a:noAutofit/>
          </a:bodyPr>
          <a:p>
            <a:pPr marL="0" indent="0" algn="ctr">
              <a:lnSpc>
                <a:spcPct val="180000"/>
              </a:lnSpc>
              <a:buNone/>
            </a:pPr>
            <a:r>
              <a:rPr lang="zh-CN" altLang="en-US" sz="3600">
                <a:solidFill>
                  <a:schemeClr val="tx1"/>
                </a:solidFill>
              </a:rPr>
              <a:t>管理者越是花更多的时间去详尽、透彻地沟通亟待完成的工作任务、面临的挑战以及竞争环境，那些政策、审批和激励措施就越不重要。</a:t>
            </a:r>
            <a:endParaRPr lang="zh-CN" altLang="en-US" sz="3600">
              <a:solidFill>
                <a:schemeClr val="tx1"/>
              </a:solidFill>
            </a:endParaRPr>
          </a:p>
        </p:txBody>
      </p:sp>
      <p:cxnSp>
        <p:nvCxnSpPr>
          <p:cNvPr id="7" name="直接连接符 6"/>
          <p:cNvCxnSpPr/>
          <p:nvPr/>
        </p:nvCxnSpPr>
        <p:spPr>
          <a:xfrm>
            <a:off x="1445895" y="1693545"/>
            <a:ext cx="9300210" cy="0"/>
          </a:xfrm>
          <a:prstGeom prst="line">
            <a:avLst/>
          </a:prstGeom>
          <a:ln w="28575" cmpd="dbl">
            <a:solidFill>
              <a:srgbClr val="009ADC"/>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445895" y="5222875"/>
            <a:ext cx="9300210" cy="0"/>
          </a:xfrm>
          <a:prstGeom prst="line">
            <a:avLst/>
          </a:prstGeom>
          <a:ln w="28575" cmpd="dbl">
            <a:solidFill>
              <a:srgbClr val="009ADC"/>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5363" name="TextBox 3"/>
          <p:cNvSpPr>
            <a:spLocks noChangeArrowheads="1"/>
          </p:cNvSpPr>
          <p:nvPr/>
        </p:nvSpPr>
        <p:spPr bwMode="auto">
          <a:xfrm>
            <a:off x="2362200" y="2362200"/>
            <a:ext cx="278955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rPr>
              <a:t>Innovation</a:t>
            </a:r>
            <a:endParaRPr kumimoji="0" lang="en-US" altLang="zh-CN" sz="4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4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创新</a:t>
            </a:r>
            <a:endParaRPr kumimoji="0" lang="en-US"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
        <p:nvSpPr>
          <p:cNvPr id="15364" name="Rectangle 2"/>
          <p:cNvSpPr>
            <a:spLocks noChangeArrowheads="1"/>
          </p:cNvSpPr>
          <p:nvPr/>
        </p:nvSpPr>
        <p:spPr bwMode="auto">
          <a:xfrm>
            <a:off x="5353050" y="679450"/>
            <a:ext cx="48577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re-conceptualize issues to discover practical solutions to hard problems</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能重构概念以找出难题的特别解决之道</a:t>
            </a:r>
            <a:r>
              <a:rPr kumimoji="0" 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 </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challenge prevailing assumptions when warranted, and suggest better approaches</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你能挑战成见，给出更好的方法</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create new ideas that prove useful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你能想出的新点子且被证实有效</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keep us nimble by minimizing complexity and finding time to simplify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你能通过降低复杂度，</a:t>
            </a:r>
            <a:r>
              <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找到</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简化时间</a:t>
            </a:r>
            <a:r>
              <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的方法</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以保持公司的敏捷</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6387" name="TextBox 3"/>
          <p:cNvSpPr>
            <a:spLocks noChangeArrowheads="1"/>
          </p:cNvSpPr>
          <p:nvPr/>
        </p:nvSpPr>
        <p:spPr bwMode="auto">
          <a:xfrm>
            <a:off x="2362200" y="2362200"/>
            <a:ext cx="224663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rPr>
              <a:t>Courage</a:t>
            </a:r>
            <a:endParaRPr kumimoji="0" lang="en-US" altLang="zh-CN" sz="4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4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勇气</a:t>
            </a:r>
            <a:endParaRPr kumimoji="0" lang="en-US"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
        <p:nvSpPr>
          <p:cNvPr id="16388" name="Rectangle 2"/>
          <p:cNvSpPr>
            <a:spLocks noChangeArrowheads="1"/>
          </p:cNvSpPr>
          <p:nvPr/>
        </p:nvSpPr>
        <p:spPr bwMode="auto">
          <a:xfrm>
            <a:off x="5649913" y="990600"/>
            <a:ext cx="44577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say what you think even if it is controversial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a:t>
            </a:r>
            <a:r>
              <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想说什么就说什么</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，哪怕有所争议</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make tough decisions without agonizing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你能毫无痛苦地作出艰难决定</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take smart risks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你能明智地冒险</a:t>
            </a:r>
            <a:endParaRPr kumimoji="0" lang="zh-CN" altLang="en-US"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question actions inconsistent with our values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你能质疑和我们价值观不一的行为</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7411" name="TextBox 3"/>
          <p:cNvSpPr>
            <a:spLocks noChangeArrowheads="1"/>
          </p:cNvSpPr>
          <p:nvPr/>
        </p:nvSpPr>
        <p:spPr bwMode="auto">
          <a:xfrm>
            <a:off x="2362200" y="2362200"/>
            <a:ext cx="201549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rPr>
              <a:t>Passion</a:t>
            </a:r>
            <a:endParaRPr kumimoji="0" lang="en-US" altLang="zh-CN" sz="4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4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热情</a:t>
            </a:r>
            <a:endParaRPr kumimoji="0" lang="en-US"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
        <p:nvSpPr>
          <p:cNvPr id="17412" name="Rectangle 2"/>
          <p:cNvSpPr>
            <a:spLocks noChangeArrowheads="1"/>
          </p:cNvSpPr>
          <p:nvPr/>
        </p:nvSpPr>
        <p:spPr bwMode="auto">
          <a:xfrm>
            <a:off x="5799138" y="990600"/>
            <a:ext cx="4160838"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inspire others with your thirst for excellence </a:t>
            </a: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以你对卓越的渴望激励他人</a:t>
            </a:r>
            <a:endParaRPr kumimoji="0" lang="en-US"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care intensely about Netflix‘s success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你对</a:t>
            </a:r>
            <a:r>
              <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公司</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的成功深系于心</a:t>
            </a:r>
            <a:endPar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celebrate wins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你热爱胜利</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are tenacious</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你坚忍不拔</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8435" name="TextBox 3"/>
          <p:cNvSpPr>
            <a:spLocks noChangeArrowheads="1"/>
          </p:cNvSpPr>
          <p:nvPr/>
        </p:nvSpPr>
        <p:spPr bwMode="auto">
          <a:xfrm>
            <a:off x="2362200" y="2362200"/>
            <a:ext cx="219329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rPr>
              <a:t>Honesty</a:t>
            </a:r>
            <a:endParaRPr kumimoji="0" lang="en-US" altLang="zh-CN" sz="4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4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诚实</a:t>
            </a:r>
            <a:endParaRPr kumimoji="0" lang="en-US"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
        <p:nvSpPr>
          <p:cNvPr id="18436" name="Rectangle 2"/>
          <p:cNvSpPr>
            <a:spLocks noChangeArrowheads="1"/>
          </p:cNvSpPr>
          <p:nvPr/>
        </p:nvSpPr>
        <p:spPr bwMode="auto">
          <a:xfrm>
            <a:off x="5799138" y="990600"/>
            <a:ext cx="4411663"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are known for candor and directness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众人认为你坦白直率</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are non-political when you disagree with others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你不同意他人意见时并非出于公司政治的考量</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only say things about fellow employees you will say to their face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你不背后议论他人</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are quick to admit mistakes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你能很快承认错误</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19459" name="TextBox 3"/>
          <p:cNvSpPr>
            <a:spLocks noChangeArrowheads="1"/>
          </p:cNvSpPr>
          <p:nvPr/>
        </p:nvSpPr>
        <p:spPr bwMode="auto">
          <a:xfrm>
            <a:off x="2362200" y="2362200"/>
            <a:ext cx="304038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rPr>
              <a:t>Selflessness</a:t>
            </a:r>
            <a:endParaRPr kumimoji="0" lang="en-US" altLang="zh-CN" sz="4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4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无私</a:t>
            </a:r>
            <a:endParaRPr kumimoji="0" lang="en-US"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
        <p:nvSpPr>
          <p:cNvPr id="19460" name="Rectangle 2"/>
          <p:cNvSpPr>
            <a:spLocks noChangeArrowheads="1"/>
          </p:cNvSpPr>
          <p:nvPr/>
        </p:nvSpPr>
        <p:spPr bwMode="auto">
          <a:xfrm>
            <a:off x="5649913" y="990600"/>
            <a:ext cx="4235450"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seek what is best for Netflix, rather than best for yourself or your group</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你寻求的是什么对</a:t>
            </a:r>
            <a:r>
              <a:rPr kumimoji="0" lang="en-US"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Netflix</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最好，而不是什么对你自己和你的小团队最好</a:t>
            </a:r>
            <a:r>
              <a:rPr kumimoji="0" 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 </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are ego-less when searching for the best ideas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当</a:t>
            </a: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大家一起找寻最佳方案时，你没有那么多自我要维护</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make time to help colleagues </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你愿意花时间帮助同事</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You share information openly and proactively</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你能主动开放地分享资讯</a:t>
            </a: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5123" name="Title 1"/>
          <p:cNvSpPr>
            <a:spLocks noGrp="1" noChangeArrowheads="1"/>
          </p:cNvSpPr>
          <p:nvPr>
            <p:ph type="title"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Seven Aspects of our Culture</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文化的</a:t>
            </a:r>
            <a:r>
              <a:rPr kumimoji="0" lang="en-US"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7</a:t>
            </a:r>
            <a:r>
              <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个方面</a:t>
            </a:r>
            <a:endPar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5124" name="Content Placeholder 2"/>
          <p:cNvSpPr>
            <a:spLocks noGrp="1" noChangeArrowheads="1"/>
          </p:cNvSpPr>
          <p:nvPr>
            <p:ph idx="1"/>
          </p:nvPr>
        </p:nvSpPr>
        <p:spPr>
          <a:xfrm>
            <a:off x="1489075" y="1600200"/>
            <a:ext cx="9139238" cy="45259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Values are what we Value</a:t>
            </a:r>
            <a:r>
              <a:rPr kumimoji="0" lang="zh-CN" altLang="en-US"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（价值观来自于我们推崇和珍视的价值）</a:t>
            </a:r>
            <a:endParaRPr kumimoji="0" lang="en-US" altLang="zh-CN"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High Performance </a:t>
            </a:r>
            <a:r>
              <a:rPr kumimoji="0" lang="zh-CN" altLang="en-US" sz="24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（追求</a:t>
            </a:r>
            <a:r>
              <a:rPr kumimoji="0" lang="zh-CN" altLang="zh-CN" sz="24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高</a:t>
            </a:r>
            <a:r>
              <a:rPr kumimoji="0" lang="zh-CN" altLang="en-US" sz="24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rPr>
              <a:t>绩效）</a:t>
            </a:r>
            <a:endParaRPr kumimoji="0" lang="zh-CN" altLang="zh-CN" sz="24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Freedom &amp; Responsibility</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（自由和责任）</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Context, not Control</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（情景管理而非控制）</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Highly Aligned, Loosely Coupled</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（认同</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一致</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松</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散</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耦合</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Pay Top of Market</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r>
              <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支付市场最高工资</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90204" pitchFamily="34" charset="0"/>
              <a:buChar char="•"/>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Promotions &amp; Development </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（晋升和成长）</a:t>
            </a:r>
            <a:endParaRPr kumimoji="0" lang="zh-CN"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21507" name="Title 4"/>
          <p:cNvSpPr>
            <a:spLocks noGrp="1" noChangeArrowheads="1"/>
          </p:cNvSpPr>
          <p:nvPr>
            <p:ph type="ctrTitle" idx="4294967295"/>
          </p:nvPr>
        </p:nvSpPr>
        <p:spPr>
          <a:xfrm>
            <a:off x="2209800" y="2130425"/>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Imagine if </a:t>
            </a:r>
            <a:r>
              <a:rPr kumimoji="0" lang="zh-CN" altLang="zh-CN" sz="40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every</a:t>
            </a: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person at Netflix </a:t>
            </a: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is someone you </a:t>
            </a: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respect and learn from…</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设想一下，如果公司里的任何一个员工，你都发自内心地尊重，而且能够从他们身上学到东西</a:t>
            </a:r>
            <a:r>
              <a:rPr kumimoji="0" lang="en-US"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22531" name="Title 3"/>
          <p:cNvSpPr>
            <a:spLocks noGrp="1" noChangeArrowheads="1"/>
          </p:cNvSpPr>
          <p:nvPr>
            <p:ph type="ctrTitle" idx="4294967295"/>
          </p:nvPr>
        </p:nvSpPr>
        <p:spPr>
          <a:xfrm>
            <a:off x="2159000" y="130175"/>
            <a:ext cx="7772400" cy="25495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Great Workplace is </a:t>
            </a:r>
            <a:br>
              <a:rPr kumimoji="0" lang="zh-CN" altLang="zh-CN" sz="4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1"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Stunning Colleagues</a:t>
            </a:r>
            <a:br>
              <a:rPr kumimoji="0" lang="en-US" altLang="zh-CN" sz="4400" b="0" i="1" u="none" strike="noStrike" kern="1200" cap="none" spc="0" normalizeH="0" baseline="0" noProof="0" dirty="0" smtClean="0">
                <a:ln>
                  <a:noFill/>
                </a:ln>
                <a:solidFill>
                  <a:srgbClr val="00B050"/>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最好</a:t>
            </a:r>
            <a:r>
              <a:rPr kumimoji="0" lang="zh-CN" altLang="zh-CN" sz="32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的工作</a:t>
            </a:r>
            <a:r>
              <a:rPr kumimoji="0" lang="zh-CN" altLang="en-US" sz="32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环境</a:t>
            </a:r>
            <a:r>
              <a:rPr kumimoji="0" lang="zh-CN" altLang="zh-CN" sz="32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是拥有</a:t>
            </a:r>
            <a:r>
              <a:rPr kumimoji="0" lang="zh-CN" altLang="zh-CN" sz="3200" b="1" i="1"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一群超级棒的同事</a:t>
            </a:r>
            <a:endParaRPr kumimoji="0" lang="zh-CN" altLang="zh-CN" sz="3200" b="1" i="1"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34820" name="Subtitle 5"/>
          <p:cNvSpPr>
            <a:spLocks noGrp="1"/>
          </p:cNvSpPr>
          <p:nvPr>
            <p:ph type="subTitle"/>
          </p:nvPr>
        </p:nvSpPr>
        <p:spPr>
          <a:xfrm>
            <a:off x="2752725" y="2732088"/>
            <a:ext cx="7354888" cy="4011612"/>
          </a:xfrm>
        </p:spPr>
        <p:txBody>
          <a:bodyPr vert="horz" wrap="square" lIns="91440" tIns="45720" rIns="91440" bIns="45720"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r>
              <a:rPr lang="zh-CN" altLang="zh-CN" sz="2400" dirty="0">
                <a:latin typeface="微软雅黑" panose="020B0503020204020204" charset="-122"/>
                <a:ea typeface="微软雅黑" panose="020B0503020204020204" charset="-122"/>
              </a:rPr>
              <a:t>Great workplace is </a:t>
            </a:r>
            <a:r>
              <a:rPr lang="zh-CN" altLang="zh-CN" sz="2400" i="1" dirty="0">
                <a:latin typeface="微软雅黑" panose="020B0503020204020204" charset="-122"/>
                <a:ea typeface="微软雅黑" panose="020B0503020204020204" charset="-122"/>
              </a:rPr>
              <a:t>not</a:t>
            </a:r>
            <a:r>
              <a:rPr lang="zh-CN" altLang="zh-CN" sz="2400" dirty="0">
                <a:latin typeface="微软雅黑" panose="020B0503020204020204" charset="-122"/>
                <a:ea typeface="微软雅黑" panose="020B0503020204020204" charset="-122"/>
              </a:rPr>
              <a:t> espresso, lush benefits, sushi lunches, grand parties, or nice offices</a:t>
            </a:r>
            <a:endParaRPr lang="en-US" altLang="zh-CN" sz="2400" dirty="0">
              <a:latin typeface="微软雅黑" panose="020B0503020204020204" charset="-122"/>
              <a:ea typeface="微软雅黑" panose="020B0503020204020204" charset="-122"/>
            </a:endParaRPr>
          </a:p>
          <a:p>
            <a:pPr lvl="0" eaLnBrk="1" hangingPunct="1"/>
            <a:r>
              <a:rPr lang="zh-CN" altLang="en-US" sz="2000" dirty="0">
                <a:solidFill>
                  <a:srgbClr val="898989"/>
                </a:solidFill>
                <a:latin typeface="微软雅黑" panose="020B0503020204020204" charset="-122"/>
                <a:ea typeface="微软雅黑" panose="020B0503020204020204" charset="-122"/>
              </a:rPr>
              <a:t>最好</a:t>
            </a:r>
            <a:r>
              <a:rPr lang="zh-CN" altLang="zh-CN" sz="2000" dirty="0">
                <a:solidFill>
                  <a:srgbClr val="898989"/>
                </a:solidFill>
                <a:latin typeface="微软雅黑" panose="020B0503020204020204" charset="-122"/>
                <a:ea typeface="微软雅黑" panose="020B0503020204020204" charset="-122"/>
              </a:rPr>
              <a:t>的工作</a:t>
            </a:r>
            <a:r>
              <a:rPr lang="zh-CN" altLang="en-US" sz="2000" dirty="0">
                <a:solidFill>
                  <a:srgbClr val="898989"/>
                </a:solidFill>
                <a:latin typeface="微软雅黑" panose="020B0503020204020204" charset="-122"/>
                <a:ea typeface="微软雅黑" panose="020B0503020204020204" charset="-122"/>
              </a:rPr>
              <a:t>环境</a:t>
            </a:r>
            <a:r>
              <a:rPr lang="zh-CN" altLang="zh-CN" sz="2000" dirty="0">
                <a:solidFill>
                  <a:srgbClr val="898989"/>
                </a:solidFill>
                <a:latin typeface="微软雅黑" panose="020B0503020204020204" charset="-122"/>
                <a:ea typeface="微软雅黑" panose="020B0503020204020204" charset="-122"/>
              </a:rPr>
              <a:t>不在于上等咖啡、丰厚福利、日本料理、盛大派对和漂亮办公室</a:t>
            </a:r>
            <a:endParaRPr lang="en-US" altLang="zh-CN" sz="2000" dirty="0">
              <a:solidFill>
                <a:srgbClr val="898989"/>
              </a:solidFill>
              <a:latin typeface="微软雅黑" panose="020B0503020204020204" charset="-122"/>
              <a:ea typeface="微软雅黑" panose="020B0503020204020204" charset="-122"/>
            </a:endParaRPr>
          </a:p>
          <a:p>
            <a:pPr lvl="0" eaLnBrk="1" hangingPunct="1"/>
            <a:endParaRPr lang="zh-CN" altLang="zh-CN" sz="2000" dirty="0">
              <a:solidFill>
                <a:srgbClr val="898989"/>
              </a:solidFill>
              <a:latin typeface="微软雅黑" panose="020B0503020204020204" charset="-122"/>
              <a:ea typeface="微软雅黑" panose="020B0503020204020204" charset="-122"/>
            </a:endParaRPr>
          </a:p>
          <a:p>
            <a:pPr lvl="0" eaLnBrk="1" hangingPunct="1"/>
            <a:r>
              <a:rPr lang="zh-CN" altLang="zh-CN" sz="2800" dirty="0">
                <a:solidFill>
                  <a:srgbClr val="898989"/>
                </a:solidFill>
                <a:latin typeface="微软雅黑" panose="020B0503020204020204" charset="-122"/>
                <a:ea typeface="微软雅黑" panose="020B0503020204020204" charset="-122"/>
              </a:rPr>
              <a:t> </a:t>
            </a:r>
            <a:r>
              <a:rPr lang="zh-CN" altLang="zh-CN" sz="2400" dirty="0">
                <a:latin typeface="微软雅黑" panose="020B0503020204020204" charset="-122"/>
                <a:ea typeface="微软雅黑" panose="020B0503020204020204" charset="-122"/>
              </a:rPr>
              <a:t>We do some of these things, but only if they are efficient at attracting and retaining </a:t>
            </a:r>
            <a:r>
              <a:rPr lang="en-US" altLang="zh-CN" sz="2400" dirty="0">
                <a:latin typeface="微软雅黑" panose="020B0503020204020204" charset="-122"/>
                <a:ea typeface="微软雅黑" panose="020B0503020204020204" charset="-122"/>
              </a:rPr>
              <a:t> </a:t>
            </a:r>
            <a:endParaRPr lang="en-US" altLang="zh-CN" sz="2400" dirty="0">
              <a:latin typeface="微软雅黑" panose="020B0503020204020204" charset="-122"/>
              <a:ea typeface="微软雅黑" panose="020B0503020204020204" charset="-122"/>
            </a:endParaRPr>
          </a:p>
          <a:p>
            <a:pPr lvl="0" eaLnBrk="1" hangingPunct="1"/>
            <a:r>
              <a:rPr lang="zh-CN" altLang="zh-CN" sz="2400" dirty="0">
                <a:solidFill>
                  <a:srgbClr val="FF0000"/>
                </a:solidFill>
                <a:latin typeface="微软雅黑" panose="020B0503020204020204" charset="-122"/>
                <a:ea typeface="微软雅黑" panose="020B0503020204020204" charset="-122"/>
              </a:rPr>
              <a:t>stunning colleagues</a:t>
            </a:r>
            <a:endParaRPr lang="en-US" altLang="zh-CN" sz="2400" dirty="0">
              <a:solidFill>
                <a:srgbClr val="FF0000"/>
              </a:solidFill>
              <a:latin typeface="微软雅黑" panose="020B0503020204020204" charset="-122"/>
              <a:ea typeface="微软雅黑" panose="020B0503020204020204" charset="-122"/>
            </a:endParaRPr>
          </a:p>
          <a:p>
            <a:pPr lvl="0" eaLnBrk="1" hangingPunct="1"/>
            <a:r>
              <a:rPr lang="zh-CN" altLang="zh-CN" sz="2000" dirty="0">
                <a:solidFill>
                  <a:srgbClr val="898989"/>
                </a:solidFill>
                <a:latin typeface="微软雅黑" panose="020B0503020204020204" charset="-122"/>
                <a:ea typeface="微软雅黑" panose="020B0503020204020204" charset="-122"/>
              </a:rPr>
              <a:t>我们也会做上述的事情，</a:t>
            </a:r>
            <a:r>
              <a:rPr lang="zh-CN" altLang="en-US" sz="2000" dirty="0">
                <a:solidFill>
                  <a:srgbClr val="898989"/>
                </a:solidFill>
                <a:latin typeface="微软雅黑" panose="020B0503020204020204" charset="-122"/>
                <a:ea typeface="微软雅黑" panose="020B0503020204020204" charset="-122"/>
              </a:rPr>
              <a:t>但那</a:t>
            </a:r>
            <a:r>
              <a:rPr lang="zh-CN" altLang="zh-CN" sz="2000" dirty="0">
                <a:solidFill>
                  <a:srgbClr val="898989"/>
                </a:solidFill>
                <a:latin typeface="微软雅黑" panose="020B0503020204020204" charset="-122"/>
                <a:ea typeface="微软雅黑" panose="020B0503020204020204" charset="-122"/>
              </a:rPr>
              <a:t>只是因为这样才能吸引和留住那些</a:t>
            </a:r>
            <a:r>
              <a:rPr lang="zh-CN" altLang="zh-CN" sz="2000" dirty="0">
                <a:solidFill>
                  <a:srgbClr val="FF0000"/>
                </a:solidFill>
                <a:latin typeface="微软雅黑" panose="020B0503020204020204" charset="-122"/>
                <a:ea typeface="微软雅黑" panose="020B0503020204020204" charset="-122"/>
              </a:rPr>
              <a:t>超级棒的同事</a:t>
            </a:r>
            <a:r>
              <a:rPr lang="zh-CN" altLang="zh-CN" sz="2000" dirty="0">
                <a:solidFill>
                  <a:srgbClr val="898989"/>
                </a:solidFill>
                <a:latin typeface="微软雅黑" panose="020B0503020204020204" charset="-122"/>
                <a:ea typeface="微软雅黑" panose="020B0503020204020204" charset="-122"/>
              </a:rPr>
              <a:t>。</a:t>
            </a:r>
            <a:endParaRPr lang="zh-CN" altLang="zh-CN" sz="2000" dirty="0">
              <a:solidFill>
                <a:srgbClr val="898989"/>
              </a:solidFill>
              <a:latin typeface="微软雅黑" panose="020B0503020204020204" charset="-122"/>
              <a:ea typeface="微软雅黑" panose="020B0503020204020204"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23555" name="Title 4"/>
          <p:cNvSpPr>
            <a:spLocks noGrp="1" noChangeArrowheads="1"/>
          </p:cNvSpPr>
          <p:nvPr>
            <p:ph type="ctrTitle" idx="4294967295"/>
          </p:nvPr>
        </p:nvSpPr>
        <p:spPr>
          <a:xfrm>
            <a:off x="2209800" y="2130425"/>
            <a:ext cx="8269288"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Like every company, </a:t>
            </a:r>
            <a:b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we try to </a:t>
            </a:r>
            <a:r>
              <a:rPr kumimoji="0" lang="zh-CN" altLang="zh-CN" sz="4400" b="0"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hire</a:t>
            </a:r>
            <a: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well</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和许多公司一样，我们努力</a:t>
            </a: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将</a:t>
            </a:r>
            <a:r>
              <a:rPr kumimoji="0" lang="zh-CN" altLang="en-US" sz="3600" b="0"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招聘</a:t>
            </a: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做好</a:t>
            </a:r>
            <a:endPar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24579" name="Title 4"/>
          <p:cNvSpPr>
            <a:spLocks noGrp="1" noChangeArrowheads="1"/>
          </p:cNvSpPr>
          <p:nvPr>
            <p:ph type="ctrTitle" idx="4294967295"/>
          </p:nvPr>
        </p:nvSpPr>
        <p:spPr>
          <a:xfrm>
            <a:off x="2209800" y="2130425"/>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Unlike many companies, </a:t>
            </a:r>
            <a:b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we practice:</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和</a:t>
            </a:r>
            <a:r>
              <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许多公司不一样，我们</a:t>
            </a: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实行</a:t>
            </a:r>
            <a:r>
              <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 </a:t>
            </a:r>
            <a:b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b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4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adequate performance gets a generous severance package</a:t>
            </a:r>
            <a:br>
              <a:rPr kumimoji="0" lang="en-US" altLang="zh-CN" sz="44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6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仅仅</a:t>
            </a: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做到称职</a:t>
            </a:r>
            <a:r>
              <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的员工</a:t>
            </a: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，也要拿钱走人</a:t>
            </a:r>
            <a:endParaRPr kumimoji="0" lang="zh-CN" altLang="zh-CN" sz="3600" b="0" i="1"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培养基层员工的高层视角</a:t>
            </a: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94" name="Rectangle 35"/>
          <p:cNvSpPr>
            <a:spLocks noChangeArrowheads="1"/>
          </p:cNvSpPr>
          <p:nvPr/>
        </p:nvSpPr>
        <p:spPr bwMode="auto">
          <a:xfrm>
            <a:off x="1445260" y="5135880"/>
            <a:ext cx="9493250" cy="1198880"/>
          </a:xfrm>
          <a:prstGeom prst="rect">
            <a:avLst/>
          </a:prstGeom>
          <a:noFill/>
          <a:ln w="9525" algn="ctr">
            <a:noFill/>
            <a:prstDash val="dash"/>
            <a:miter lim="800000"/>
          </a:ln>
          <a:effectLst/>
        </p:spPr>
        <p:txBody>
          <a:bodyPr wrap="square">
            <a:spAutoFit/>
          </a:bodyPr>
          <a:lstStyle/>
          <a:p>
            <a:pPr marL="342900" indent="-342900">
              <a:lnSpc>
                <a:spcPct val="120000"/>
              </a:lnSpc>
              <a:buFont typeface="Arial" panose="020B0604020202090204" pitchFamily="34" charset="0"/>
              <a:buChar char="•"/>
            </a:pPr>
            <a:r>
              <a:rPr lang="zh-CN" altLang="en-US" sz="2000" dirty="0">
                <a:solidFill>
                  <a:schemeClr val="tx1">
                    <a:lumMod val="50000"/>
                    <a:lumOff val="50000"/>
                  </a:schemeClr>
                </a:solidFill>
                <a:sym typeface="+mn-ea"/>
              </a:rPr>
              <a:t>深入理解新业务模式，以及这里面有哪些利益攸关的地方；</a:t>
            </a:r>
            <a:endParaRPr lang="zh-CN" altLang="en-US" sz="2000" dirty="0">
              <a:solidFill>
                <a:schemeClr val="tx1">
                  <a:lumMod val="50000"/>
                  <a:lumOff val="50000"/>
                </a:schemeClr>
              </a:solidFill>
              <a:sym typeface="+mn-ea"/>
            </a:endParaRPr>
          </a:p>
          <a:p>
            <a:pPr marL="342900" indent="-342900">
              <a:lnSpc>
                <a:spcPct val="120000"/>
              </a:lnSpc>
              <a:buFont typeface="Arial" panose="020B0604020202090204" pitchFamily="34" charset="0"/>
              <a:buChar char="•"/>
            </a:pPr>
            <a:r>
              <a:rPr lang="zh-CN" altLang="en-US" sz="2000" b="0" dirty="0">
                <a:solidFill>
                  <a:schemeClr val="tx1">
                    <a:lumMod val="65000"/>
                    <a:lumOff val="35000"/>
                  </a:schemeClr>
                </a:solidFill>
                <a:ea typeface="微软雅黑" panose="020B0503020204020204" charset="-122"/>
              </a:rPr>
              <a:t>清晰、全面地向每一位员工解释公司决策理由、员工怎样参与及公司面临的障碍；</a:t>
            </a:r>
            <a:endParaRPr lang="zh-CN" altLang="en-US" sz="2000" b="0" dirty="0">
              <a:solidFill>
                <a:schemeClr val="tx1">
                  <a:lumMod val="65000"/>
                  <a:lumOff val="35000"/>
                </a:schemeClr>
              </a:solidFill>
              <a:ea typeface="微软雅黑" panose="020B0503020204020204" charset="-122"/>
            </a:endParaRPr>
          </a:p>
          <a:p>
            <a:pPr marL="342900" indent="-342900">
              <a:lnSpc>
                <a:spcPct val="120000"/>
              </a:lnSpc>
              <a:buFont typeface="Arial" panose="020B0604020202090204" pitchFamily="34" charset="0"/>
              <a:buChar char="•"/>
            </a:pPr>
            <a:r>
              <a:rPr lang="zh-CN" altLang="en-US" sz="2000" dirty="0">
                <a:solidFill>
                  <a:schemeClr val="tx1">
                    <a:lumMod val="65000"/>
                    <a:lumOff val="35000"/>
                  </a:schemeClr>
                </a:solidFill>
                <a:ea typeface="微软雅黑" panose="020B0503020204020204" charset="-122"/>
                <a:sym typeface="+mn-ea"/>
              </a:rPr>
              <a:t>在足球场上，所有人向一个方向跑，业务也应该是这个道理。</a:t>
            </a:r>
            <a:endParaRPr lang="zh-CN" altLang="en-US" sz="2000" dirty="0">
              <a:solidFill>
                <a:schemeClr val="tx1">
                  <a:lumMod val="65000"/>
                  <a:lumOff val="35000"/>
                </a:schemeClr>
              </a:solidFill>
              <a:ea typeface="微软雅黑" panose="020B0503020204020204" charset="-122"/>
              <a:sym typeface="+mn-ea"/>
            </a:endParaRPr>
          </a:p>
        </p:txBody>
      </p:sp>
      <p:sp>
        <p:nvSpPr>
          <p:cNvPr id="3" name="内容占位符 2"/>
          <p:cNvSpPr>
            <a:spLocks noGrp="1"/>
          </p:cNvSpPr>
          <p:nvPr>
            <p:ph idx="1"/>
          </p:nvPr>
        </p:nvSpPr>
        <p:spPr>
          <a:xfrm>
            <a:off x="838200" y="2033905"/>
            <a:ext cx="10515600" cy="2101215"/>
          </a:xfrm>
          <a:solidFill>
            <a:srgbClr val="009ADC"/>
          </a:solidFill>
        </p:spPr>
        <p:txBody>
          <a:bodyPr>
            <a:noAutofit/>
          </a:bodyPr>
          <a:p>
            <a:pPr marL="0" indent="0" algn="ctr">
              <a:lnSpc>
                <a:spcPct val="180000"/>
              </a:lnSpc>
              <a:buNone/>
            </a:pPr>
            <a:r>
              <a:rPr lang="zh-CN" altLang="en-US" sz="3600">
                <a:solidFill>
                  <a:schemeClr val="bg1"/>
                </a:solidFill>
              </a:rPr>
              <a:t>员工需要以高层管理者的视角看事物，以便感受到自己与所有部门都必须解决的问题有真正的联系。</a:t>
            </a:r>
            <a:endParaRPr lang="zh-CN" altLang="en-US" sz="3600">
              <a:solidFill>
                <a:schemeClr val="bg1"/>
              </a:solidFill>
            </a:endParaRPr>
          </a:p>
        </p:txBody>
      </p:sp>
      <p:cxnSp>
        <p:nvCxnSpPr>
          <p:cNvPr id="5" name="直接连接符 4"/>
          <p:cNvCxnSpPr/>
          <p:nvPr/>
        </p:nvCxnSpPr>
        <p:spPr>
          <a:xfrm>
            <a:off x="1445895" y="5135880"/>
            <a:ext cx="9300210" cy="0"/>
          </a:xfrm>
          <a:prstGeom prst="line">
            <a:avLst/>
          </a:prstGeom>
          <a:ln w="12700" cmpd="sng">
            <a:solidFill>
              <a:srgbClr val="009ADC"/>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25603" name="Rectangle 4"/>
          <p:cNvSpPr>
            <a:spLocks noGrp="1" noChangeArrowheads="1"/>
          </p:cNvSpPr>
          <p:nvPr>
            <p:ph type="ctrTitle" idx="4294967295"/>
          </p:nvPr>
        </p:nvSpPr>
        <p:spPr>
          <a:xfrm>
            <a:off x="2438400" y="2463800"/>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We’re a </a:t>
            </a:r>
            <a:r>
              <a:rPr kumimoji="0" lang="zh-CN" altLang="zh-CN" sz="36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team</a:t>
            </a: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not a family</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我们是个</a:t>
            </a:r>
            <a:r>
              <a:rPr kumimoji="0" lang="zh-CN" altLang="zh-CN" sz="28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j-cs"/>
                <a:sym typeface="Calibri" panose="020F0702030404030204" pitchFamily="34" charset="0"/>
              </a:rPr>
              <a:t>团队</a:t>
            </a: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，不是个</a:t>
            </a:r>
            <a:r>
              <a:rPr kumimoji="0" lang="zh-CN" altLang="zh-CN" sz="28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j-cs"/>
                <a:sym typeface="Calibri" panose="020F0702030404030204" pitchFamily="34" charset="0"/>
              </a:rPr>
              <a:t>家庭</a:t>
            </a:r>
            <a:br>
              <a:rPr kumimoji="0" lang="zh-CN" altLang="zh-CN" sz="40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b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We’re like a </a:t>
            </a:r>
            <a:r>
              <a:rPr kumimoji="0" lang="zh-CN" altLang="zh-CN" sz="3600" b="1"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pro sports team</a:t>
            </a: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a:t>
            </a: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not a kid’s recreational team</a:t>
            </a: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我们就像个</a:t>
            </a:r>
            <a:r>
              <a:rPr kumimoji="0" lang="zh-CN" altLang="zh-CN" sz="28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j-cs"/>
                <a:sym typeface="Calibri" panose="020F0702030404030204" pitchFamily="34" charset="0"/>
              </a:rPr>
              <a:t>专业运动队</a:t>
            </a: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，而不是</a:t>
            </a:r>
            <a:r>
              <a:rPr kumimoji="0" lang="zh-CN" altLang="zh-CN" sz="2800" b="0"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j-cs"/>
                <a:sym typeface="Calibri" panose="020F0702030404030204" pitchFamily="34" charset="0"/>
              </a:rPr>
              <a:t>小孩子过家家</a:t>
            </a:r>
            <a:b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br>
              <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Netflix leaders</a:t>
            </a: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hire, develop and cut </a:t>
            </a:r>
            <a:r>
              <a:rPr kumimoji="0" lang="zh-CN" altLang="zh-CN" sz="3600" b="1"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smartly</a:t>
            </a: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a:t>
            </a:r>
            <a:b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so we have stars in every position</a:t>
            </a:r>
            <a:b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因为</a:t>
            </a:r>
            <a:r>
              <a:rPr kumimoji="0" lang="en-US"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Netflix</a:t>
            </a: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的领导能够</a:t>
            </a:r>
            <a:r>
              <a:rPr kumimoji="0" lang="zh-CN" altLang="zh-CN" sz="2800" b="1"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明智地</a:t>
            </a:r>
            <a:r>
              <a:rPr kumimoji="0" lang="zh-CN" altLang="zh-CN" sz="2800" b="0"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j-cs"/>
                <a:sym typeface="Calibri" panose="020F0702030404030204" pitchFamily="34" charset="0"/>
              </a:rPr>
              <a:t>聘用</a:t>
            </a: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a:t>
            </a:r>
            <a:r>
              <a:rPr kumimoji="0" lang="zh-CN" altLang="en-US" sz="2800" b="0"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j-cs"/>
                <a:sym typeface="Calibri" panose="020F0702030404030204" pitchFamily="34" charset="0"/>
              </a:rPr>
              <a:t>培养</a:t>
            </a: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和</a:t>
            </a:r>
            <a:r>
              <a:rPr kumimoji="0" lang="zh-CN" altLang="zh-CN" sz="2800" b="0"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j-cs"/>
                <a:sym typeface="Calibri" panose="020F0702030404030204" pitchFamily="34" charset="0"/>
              </a:rPr>
              <a:t>裁员</a:t>
            </a: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，所以我们在每个岗位上都</a:t>
            </a:r>
            <a:r>
              <a:rPr kumimoji="0" lang="zh-CN" altLang="en-US"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是</a:t>
            </a:r>
            <a:r>
              <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明星员工</a:t>
            </a: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26627" name="Rectangle 2"/>
          <p:cNvSpPr>
            <a:spLocks noGrp="1" noChangeArrowheads="1"/>
          </p:cNvSpPr>
          <p:nvPr>
            <p:ph type="ctrTitle" idx="4294967295"/>
          </p:nvPr>
        </p:nvSpPr>
        <p:spPr>
          <a:xfrm>
            <a:off x="2209800" y="2130425"/>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80000"/>
              </a:lnSpc>
              <a:spcBef>
                <a:spcPct val="0"/>
              </a:spcBef>
              <a:spcAft>
                <a:spcPct val="0"/>
              </a:spcAft>
              <a:buClrTx/>
              <a:buSzTx/>
              <a:buFontTx/>
              <a:buNone/>
              <a:defRPr/>
            </a:pPr>
            <a: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The</a:t>
            </a:r>
            <a:r>
              <a:rPr kumimoji="0" lang="zh-CN" altLang="zh-CN" sz="44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a:t>
            </a:r>
            <a:r>
              <a:rPr kumimoji="0" lang="zh-CN" altLang="zh-CN" sz="4400" b="1"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Keeper Test </a:t>
            </a:r>
            <a: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Managers Use:</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管理者的员工去留测试：</a:t>
            </a:r>
            <a:br>
              <a:rPr kumimoji="0" lang="en-US"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b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26628" name="Rectangle 3"/>
          <p:cNvSpPr>
            <a:spLocks noGrp="1" noChangeArrowheads="1"/>
          </p:cNvSpPr>
          <p:nvPr>
            <p:ph type="subTitle" idx="1"/>
          </p:nvPr>
        </p:nvSpPr>
        <p:spPr>
          <a:xfrm>
            <a:off x="2667000" y="3505200"/>
            <a:ext cx="6858000" cy="222726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ctr" defTabSz="0" rtl="0" eaLnBrk="1" fontAlgn="base" latinLnBrk="0" hangingPunct="1">
              <a:lnSpc>
                <a:spcPct val="80000"/>
              </a:lnSpc>
              <a:spcBef>
                <a:spcPct val="20000"/>
              </a:spcBef>
              <a:spcAft>
                <a:spcPct val="0"/>
              </a:spcAft>
              <a:buClrTx/>
              <a:buSzTx/>
              <a:buFont typeface="Arial" panose="020B0604020202090204" pitchFamily="34" charset="0"/>
              <a:buNone/>
              <a:defRPr/>
            </a:pPr>
            <a:r>
              <a:rPr kumimoji="0" lang="zh-CN" altLang="zh-CN" sz="2800" b="0" i="0" u="sng"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Which of my people</a:t>
            </a: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 </a:t>
            </a:r>
            <a:b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b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if they told me they were leaving,</a:t>
            </a:r>
            <a:b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b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for a similar job at a peer company, </a:t>
            </a:r>
            <a:b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br>
            <a:r>
              <a:rPr kumimoji="0" lang="zh-CN" altLang="zh-CN" sz="2800" b="0" i="0" u="sng"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would I fight hard to keep at Netflix?</a:t>
            </a:r>
            <a:endParaRPr kumimoji="0" lang="en-US" altLang="zh-CN" sz="2800" b="0" i="0" u="sng"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ctr" defTabSz="0" rtl="0" eaLnBrk="1" fontAlgn="base" latinLnBrk="0" hangingPunct="1">
              <a:lnSpc>
                <a:spcPct val="80000"/>
              </a:lnSpc>
              <a:spcBef>
                <a:spcPct val="20000"/>
              </a:spcBef>
              <a:spcAft>
                <a:spcPct val="0"/>
              </a:spcAft>
              <a:buClrTx/>
              <a:buSzTx/>
              <a:buFont typeface="Arial" panose="020B0604020202090204" pitchFamily="34" charset="0"/>
              <a:buNone/>
              <a:defRPr/>
            </a:pPr>
            <a:r>
              <a:rPr kumimoji="0" lang="zh-CN" altLang="zh-CN" sz="24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n-cs"/>
                <a:sym typeface="Calibri" panose="020F0702030404030204" pitchFamily="34" charset="0"/>
              </a:rPr>
              <a:t>我手下的员工里，如果有人要辞职去同业公司做类似工作，有哪些人</a:t>
            </a:r>
            <a:r>
              <a:rPr kumimoji="0" lang="zh-CN" altLang="en-US" sz="24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n-cs"/>
                <a:sym typeface="Calibri" panose="020F0702030404030204" pitchFamily="34" charset="0"/>
              </a:rPr>
              <a:t>是</a:t>
            </a:r>
            <a:r>
              <a:rPr kumimoji="0" lang="zh-CN" altLang="zh-CN" sz="24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n-cs"/>
                <a:sym typeface="Calibri" panose="020F0702030404030204" pitchFamily="34" charset="0"/>
              </a:rPr>
              <a:t>我会拼命挽留</a:t>
            </a:r>
            <a:r>
              <a:rPr kumimoji="0" lang="zh-CN" altLang="en-US" sz="24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n-cs"/>
                <a:sym typeface="Calibri" panose="020F0702030404030204" pitchFamily="34" charset="0"/>
              </a:rPr>
              <a:t>的</a:t>
            </a:r>
            <a:r>
              <a:rPr kumimoji="0" lang="zh-CN" altLang="zh-CN" sz="24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4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ctr" defTabSz="0" rtl="0" eaLnBrk="1" fontAlgn="base" latinLnBrk="0" hangingPunct="1">
              <a:lnSpc>
                <a:spcPct val="80000"/>
              </a:lnSpc>
              <a:spcBef>
                <a:spcPct val="20000"/>
              </a:spcBef>
              <a:spcAft>
                <a:spcPct val="0"/>
              </a:spcAft>
              <a:buClrTx/>
              <a:buSzTx/>
              <a:buFont typeface="Arial" panose="020B0604020202090204" pitchFamily="34" charset="0"/>
              <a:buNone/>
              <a:defRPr/>
            </a:pP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27653" name="Rectangle 4"/>
          <p:cNvSpPr>
            <a:spLocks noChangeArrowheads="1"/>
          </p:cNvSpPr>
          <p:nvPr/>
        </p:nvSpPr>
        <p:spPr bwMode="auto">
          <a:xfrm>
            <a:off x="2603500" y="307975"/>
            <a:ext cx="7467600" cy="246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The other people should get a generous severance now, </a:t>
            </a:r>
            <a:br>
              <a:rPr kumimoji="0" lang="zh-CN" altLang="en-US" sz="2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br>
            <a:r>
              <a:rPr kumimoji="0" lang="en-US" altLang="zh-CN" sz="2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rPr>
              <a:t>so we can open a slot to try to find a star for that role</a:t>
            </a:r>
            <a:endParaRPr kumimoji="0" lang="en-US" altLang="zh-CN" sz="2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rPr>
              <a:t>如果不是，那么这样的员工我们只能让他们拿钱走人，这样我们才能空出位子，为团队找到明星员工。</a:t>
            </a:r>
            <a:endParaRPr kumimoji="0" lang="zh-CN" altLang="zh-CN" sz="20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Arial" panose="020B060402020209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
        <p:nvSpPr>
          <p:cNvPr id="6" name="Rectangle 2"/>
          <p:cNvSpPr txBox="1">
            <a:spLocks noChangeArrowheads="1"/>
          </p:cNvSpPr>
          <p:nvPr/>
        </p:nvSpPr>
        <p:spPr bwMode="auto">
          <a:xfrm>
            <a:off x="2209800" y="272415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sym typeface="Calibri" panose="020F0702030404030204" pitchFamily="34" charset="0"/>
              </a:defRPr>
            </a:lvl1pPr>
            <a:lvl2pPr algn="ctr" rtl="0" eaLnBrk="0" fontAlgn="base" hangingPunct="0">
              <a:spcBef>
                <a:spcPct val="0"/>
              </a:spcBef>
              <a:spcAft>
                <a:spcPct val="0"/>
              </a:spcAft>
              <a:defRPr sz="4400">
                <a:solidFill>
                  <a:schemeClr val="tx1"/>
                </a:solidFill>
                <a:latin typeface="Calibri" panose="020F0702030404030204" pitchFamily="34" charset="0"/>
                <a:ea typeface="宋体" panose="02010600030101010101" charset="-122"/>
                <a:sym typeface="Calibri" panose="020F0702030404030204" pitchFamily="34" charset="0"/>
              </a:defRPr>
            </a:lvl2pPr>
            <a:lvl3pPr algn="ctr" rtl="0" eaLnBrk="0" fontAlgn="base" hangingPunct="0">
              <a:spcBef>
                <a:spcPct val="0"/>
              </a:spcBef>
              <a:spcAft>
                <a:spcPct val="0"/>
              </a:spcAft>
              <a:defRPr sz="4400">
                <a:solidFill>
                  <a:schemeClr val="tx1"/>
                </a:solidFill>
                <a:latin typeface="Calibri" panose="020F0702030404030204" pitchFamily="34" charset="0"/>
                <a:ea typeface="宋体" panose="02010600030101010101" charset="-122"/>
                <a:sym typeface="Calibri" panose="020F0702030404030204" pitchFamily="34" charset="0"/>
              </a:defRPr>
            </a:lvl3pPr>
            <a:lvl4pPr algn="ctr" rtl="0" eaLnBrk="0" fontAlgn="base" hangingPunct="0">
              <a:spcBef>
                <a:spcPct val="0"/>
              </a:spcBef>
              <a:spcAft>
                <a:spcPct val="0"/>
              </a:spcAft>
              <a:defRPr sz="4400">
                <a:solidFill>
                  <a:schemeClr val="tx1"/>
                </a:solidFill>
                <a:latin typeface="Calibri" panose="020F0702030404030204" pitchFamily="34" charset="0"/>
                <a:ea typeface="宋体" panose="02010600030101010101" charset="-122"/>
                <a:sym typeface="Calibri" panose="020F0702030404030204" pitchFamily="34" charset="0"/>
              </a:defRPr>
            </a:lvl4pPr>
            <a:lvl5pPr algn="ctr" rtl="0" eaLnBrk="0" fontAlgn="base" hangingPunct="0">
              <a:spcBef>
                <a:spcPct val="0"/>
              </a:spcBef>
              <a:spcAft>
                <a:spcPct val="0"/>
              </a:spcAft>
              <a:defRPr sz="4400">
                <a:solidFill>
                  <a:schemeClr val="tx1"/>
                </a:solidFill>
                <a:latin typeface="Calibri" panose="020F0702030404030204" pitchFamily="34" charset="0"/>
                <a:ea typeface="宋体" panose="02010600030101010101" charset="-122"/>
                <a:sym typeface="Calibri" panose="020F0702030404030204" pitchFamily="34" charset="0"/>
              </a:defRPr>
            </a:lvl5pPr>
            <a:lvl6pPr marL="457200" algn="ctr" rtl="0" fontAlgn="base">
              <a:spcBef>
                <a:spcPct val="0"/>
              </a:spcBef>
              <a:spcAft>
                <a:spcPct val="0"/>
              </a:spcAft>
              <a:defRPr sz="4400">
                <a:solidFill>
                  <a:schemeClr val="tx1"/>
                </a:solidFill>
                <a:latin typeface="Calibri" panose="020F0702030404030204" pitchFamily="34" charset="0"/>
                <a:ea typeface="宋体" panose="02010600030101010101" charset="-122"/>
                <a:sym typeface="Calibri" panose="020F0702030404030204" pitchFamily="34" charset="0"/>
              </a:defRPr>
            </a:lvl6pPr>
            <a:lvl7pPr marL="914400" algn="ctr" rtl="0" fontAlgn="base">
              <a:spcBef>
                <a:spcPct val="0"/>
              </a:spcBef>
              <a:spcAft>
                <a:spcPct val="0"/>
              </a:spcAft>
              <a:defRPr sz="4400">
                <a:solidFill>
                  <a:schemeClr val="tx1"/>
                </a:solidFill>
                <a:latin typeface="Calibri" panose="020F0702030404030204" pitchFamily="34" charset="0"/>
                <a:ea typeface="宋体" panose="02010600030101010101" charset="-122"/>
                <a:sym typeface="Calibri" panose="020F0702030404030204" pitchFamily="34" charset="0"/>
              </a:defRPr>
            </a:lvl7pPr>
            <a:lvl8pPr marL="1371600" algn="ctr" rtl="0" fontAlgn="base">
              <a:spcBef>
                <a:spcPct val="0"/>
              </a:spcBef>
              <a:spcAft>
                <a:spcPct val="0"/>
              </a:spcAft>
              <a:defRPr sz="4400">
                <a:solidFill>
                  <a:schemeClr val="tx1"/>
                </a:solidFill>
                <a:latin typeface="Calibri" panose="020F0702030404030204" pitchFamily="34" charset="0"/>
                <a:ea typeface="宋体" panose="02010600030101010101" charset="-122"/>
                <a:sym typeface="Calibri" panose="020F0702030404030204" pitchFamily="34" charset="0"/>
              </a:defRPr>
            </a:lvl8pPr>
            <a:lvl9pPr marL="1828800" algn="ctr" rtl="0" fontAlgn="base">
              <a:spcBef>
                <a:spcPct val="0"/>
              </a:spcBef>
              <a:spcAft>
                <a:spcPct val="0"/>
              </a:spcAft>
              <a:defRPr sz="4400">
                <a:solidFill>
                  <a:schemeClr val="tx1"/>
                </a:solidFill>
                <a:latin typeface="Calibri" panose="020F0702030404030204" pitchFamily="34" charset="0"/>
                <a:ea typeface="宋体" panose="02010600030101010101" charset="-122"/>
                <a:sym typeface="Calibri" panose="020F0702030404030204" pitchFamily="34" charset="0"/>
              </a:defRPr>
            </a:lvl9pPr>
          </a:lstStyle>
          <a:p>
            <a:pPr marL="0" marR="0" lvl="0" indent="0" algn="ctr" defTabSz="914400" rtl="0" eaLnBrk="1" fontAlgn="base" latinLnBrk="0" hangingPunct="1">
              <a:lnSpc>
                <a:spcPct val="80000"/>
              </a:lnSpc>
              <a:spcBef>
                <a:spcPct val="0"/>
              </a:spcBef>
              <a:spcAft>
                <a:spcPct val="0"/>
              </a:spcAft>
              <a:buClrTx/>
              <a:buSzTx/>
              <a:buFontTx/>
              <a:buNone/>
              <a:defRPr/>
            </a:pPr>
            <a:r>
              <a:rPr kumimoji="0" lang="zh-CN" altLang="zh-CN" sz="4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The</a:t>
            </a:r>
            <a:r>
              <a:rPr kumimoji="0" lang="zh-CN" altLang="zh-CN" sz="4400" b="0" i="1"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a:t>
            </a:r>
            <a:r>
              <a:rPr kumimoji="0" lang="zh-CN" altLang="zh-CN" sz="44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j-cs"/>
                <a:sym typeface="Calibri" panose="020F0702030404030204" pitchFamily="34" charset="0"/>
              </a:rPr>
              <a:t>Keeper Test </a:t>
            </a:r>
            <a:r>
              <a:rPr kumimoji="0" lang="zh-CN" altLang="zh-CN" sz="4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Managers Use:</a:t>
            </a:r>
            <a:br>
              <a:rPr kumimoji="0" lang="en-US" altLang="zh-CN" sz="4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200" b="0" i="0" u="none" strike="noStrike" kern="1200" cap="none" spc="0" normalizeH="0" baseline="0" noProof="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管理者的员工去留测试：</a:t>
            </a:r>
            <a:br>
              <a:rPr kumimoji="0" lang="en-US" altLang="zh-CN" sz="3200" b="0" i="0" u="none" strike="noStrike" kern="1200" cap="none" spc="0" normalizeH="0" baseline="0" noProof="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b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7" name="Rectangle 3"/>
          <p:cNvSpPr txBox="1">
            <a:spLocks noChangeArrowheads="1"/>
          </p:cNvSpPr>
          <p:nvPr/>
        </p:nvSpPr>
        <p:spPr bwMode="auto">
          <a:xfrm>
            <a:off x="2667000" y="4098925"/>
            <a:ext cx="6858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0"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sym typeface="Calibri" panose="020F0702030404030204" pitchFamily="34" charset="0"/>
              </a:defRPr>
            </a:lvl1pPr>
            <a:lvl2pPr marL="742950" indent="-285750" algn="l" defTabSz="0"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sym typeface="Calibri" panose="020F0702030404030204" pitchFamily="34" charset="0"/>
              </a:defRPr>
            </a:lvl2pPr>
            <a:lvl3pPr marL="1143000" indent="-228600" algn="l" defTabSz="0"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sym typeface="Calibri" panose="020F0702030404030204" pitchFamily="34" charset="0"/>
              </a:defRPr>
            </a:lvl3pPr>
            <a:lvl4pPr marL="16002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4pPr>
            <a:lvl5pPr marL="2057400" indent="-228600" algn="l" defTabSz="0"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sym typeface="Calibri" panose="020F0702030404030204" pitchFamily="34"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marR="0" lvl="0" indent="0" algn="ctr" defTabSz="0" rtl="0" eaLnBrk="1" fontAlgn="base" latinLnBrk="0" hangingPunct="1">
              <a:lnSpc>
                <a:spcPct val="80000"/>
              </a:lnSpc>
              <a:spcBef>
                <a:spcPct val="20000"/>
              </a:spcBef>
              <a:spcAft>
                <a:spcPct val="0"/>
              </a:spcAft>
              <a:buClrTx/>
              <a:buSzTx/>
              <a:buFont typeface="Arial" panose="020B0604020202090204" pitchFamily="34" charset="0"/>
              <a:buNone/>
              <a:defRPr/>
            </a:pPr>
            <a:r>
              <a:rPr kumimoji="0" lang="zh-CN" altLang="zh-CN" sz="2800" b="0" i="0" u="sng"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Which of my people</a:t>
            </a:r>
            <a:r>
              <a:rPr kumimoji="0" lang="zh-CN" altLang="zh-CN" sz="28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 </a:t>
            </a:r>
            <a:br>
              <a:rPr kumimoji="0" lang="zh-CN" altLang="zh-CN" sz="28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br>
            <a:r>
              <a:rPr kumimoji="0" lang="zh-CN" altLang="zh-CN" sz="28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if they told me they were leaving,</a:t>
            </a:r>
            <a:br>
              <a:rPr kumimoji="0" lang="zh-CN" altLang="zh-CN" sz="28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br>
            <a:r>
              <a:rPr kumimoji="0" lang="zh-CN" altLang="zh-CN" sz="28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for a similar job at a peer company, </a:t>
            </a:r>
            <a:br>
              <a:rPr kumimoji="0" lang="zh-CN" altLang="zh-CN" sz="28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br>
            <a:r>
              <a:rPr kumimoji="0" lang="zh-CN" altLang="zh-CN" sz="2800" b="0" i="0" u="sng"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would I fight hard to keep at Netflix?</a:t>
            </a:r>
            <a:endParaRPr kumimoji="0" lang="en-US" altLang="zh-CN" sz="2800" b="0" i="0" u="sng"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ctr" defTabSz="0" rtl="0" eaLnBrk="1" fontAlgn="base" latinLnBrk="0" hangingPunct="1">
              <a:lnSpc>
                <a:spcPct val="80000"/>
              </a:lnSpc>
              <a:spcBef>
                <a:spcPct val="20000"/>
              </a:spcBef>
              <a:spcAft>
                <a:spcPct val="0"/>
              </a:spcAft>
              <a:buClrTx/>
              <a:buSzTx/>
              <a:buFont typeface="Arial" panose="020B0604020202090204" pitchFamily="34" charset="0"/>
              <a:buNone/>
              <a:defRPr/>
            </a:pPr>
            <a:r>
              <a:rPr kumimoji="0" lang="zh-CN" altLang="zh-CN" sz="2400" b="0" i="0" u="none" strike="noStrike" kern="1200" cap="none" spc="0" normalizeH="0" baseline="0" noProof="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我手下的员工里，如果有人要辞职去同业公司做类似工作，有哪些人</a:t>
            </a:r>
            <a:r>
              <a:rPr kumimoji="0" lang="zh-CN" altLang="en-US" sz="2400" b="0" i="0" u="none" strike="noStrike" kern="1200" cap="none" spc="0" normalizeH="0" baseline="0" noProof="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是</a:t>
            </a:r>
            <a:r>
              <a:rPr kumimoji="0" lang="zh-CN" altLang="zh-CN" sz="2400" b="0" i="0" u="none" strike="noStrike" kern="1200" cap="none" spc="0" normalizeH="0" baseline="0" noProof="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我会拼命挽留</a:t>
            </a:r>
            <a:r>
              <a:rPr kumimoji="0" lang="zh-CN" altLang="en-US" sz="2400" b="0" i="0" u="none" strike="noStrike" kern="1200" cap="none" spc="0" normalizeH="0" baseline="0" noProof="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的</a:t>
            </a:r>
            <a:r>
              <a:rPr kumimoji="0" lang="zh-CN" altLang="zh-CN" sz="2400" b="0" i="0" u="none" strike="noStrike" kern="1200" cap="none" spc="0" normalizeH="0" baseline="0" noProof="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zh-CN" altLang="zh-CN" sz="2400" b="0" i="0" u="none" strike="noStrike" kern="1200" cap="none" spc="0" normalizeH="0" baseline="0" noProof="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ctr" defTabSz="0" rtl="0" eaLnBrk="1" fontAlgn="base" latinLnBrk="0" hangingPunct="1">
              <a:lnSpc>
                <a:spcPct val="80000"/>
              </a:lnSpc>
              <a:spcBef>
                <a:spcPct val="20000"/>
              </a:spcBef>
              <a:spcAft>
                <a:spcPct val="0"/>
              </a:spcAft>
              <a:buClrTx/>
              <a:buSzTx/>
              <a:buFont typeface="Arial" panose="020B0604020202090204" pitchFamily="34" charset="0"/>
              <a:buNone/>
              <a:defRPr/>
            </a:pPr>
            <a:endParaRPr kumimoji="0" lang="zh-CN" altLang="zh-CN" sz="28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28675" name="Title 5"/>
          <p:cNvSpPr>
            <a:spLocks noGrp="1" noChangeArrowheads="1"/>
          </p:cNvSpPr>
          <p:nvPr>
            <p:ph type="ctrTitle" idx="4294967295"/>
          </p:nvPr>
        </p:nvSpPr>
        <p:spPr>
          <a:xfrm>
            <a:off x="2209800" y="1274763"/>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Honesty Always</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永远</a:t>
            </a:r>
            <a:r>
              <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保持诚实</a:t>
            </a:r>
            <a:endPar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40964" name="Subtitle 6"/>
          <p:cNvSpPr>
            <a:spLocks noGrp="1"/>
          </p:cNvSpPr>
          <p:nvPr>
            <p:ph type="subTitle"/>
          </p:nvPr>
        </p:nvSpPr>
        <p:spPr>
          <a:xfrm>
            <a:off x="2895600" y="2878138"/>
            <a:ext cx="6400800" cy="1905000"/>
          </a:xfrm>
        </p:spPr>
        <p:txBody>
          <a:bodyPr vert="horz" wrap="square" lIns="91440" tIns="45720" rIns="91440" bIns="45720"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r>
              <a:rPr lang="zh-CN" altLang="zh-CN" dirty="0">
                <a:latin typeface="微软雅黑" panose="020B0503020204020204" charset="-122"/>
                <a:ea typeface="微软雅黑" panose="020B0503020204020204" charset="-122"/>
              </a:rPr>
              <a:t>As a leader, no one in your group should be materially surprised of your views</a:t>
            </a:r>
            <a:endParaRPr lang="en-US" altLang="zh-CN" dirty="0">
              <a:latin typeface="微软雅黑" panose="020B0503020204020204" charset="-122"/>
              <a:ea typeface="微软雅黑" panose="020B0503020204020204" charset="-122"/>
            </a:endParaRPr>
          </a:p>
          <a:p>
            <a:pPr lvl="0" eaLnBrk="1" hangingPunct="1"/>
            <a:r>
              <a:rPr lang="zh-CN" altLang="zh-CN" sz="2800" dirty="0">
                <a:solidFill>
                  <a:srgbClr val="898989"/>
                </a:solidFill>
                <a:latin typeface="微软雅黑" panose="020B0503020204020204" charset="-122"/>
                <a:ea typeface="微软雅黑" panose="020B0503020204020204" charset="-122"/>
              </a:rPr>
              <a:t>作为领导者，你团队中的任何一名成员都不应该对你的</a:t>
            </a:r>
            <a:r>
              <a:rPr lang="zh-CN" altLang="en-US" sz="2800" dirty="0">
                <a:solidFill>
                  <a:srgbClr val="898989"/>
                </a:solidFill>
                <a:latin typeface="微软雅黑" panose="020B0503020204020204" charset="-122"/>
                <a:ea typeface="微软雅黑" panose="020B0503020204020204" charset="-122"/>
              </a:rPr>
              <a:t>评估</a:t>
            </a:r>
            <a:r>
              <a:rPr lang="zh-CN" altLang="zh-CN" sz="2800" dirty="0">
                <a:solidFill>
                  <a:srgbClr val="898989"/>
                </a:solidFill>
                <a:latin typeface="微软雅黑" panose="020B0503020204020204" charset="-122"/>
                <a:ea typeface="微软雅黑" panose="020B0503020204020204" charset="-122"/>
              </a:rPr>
              <a:t>感到</a:t>
            </a:r>
            <a:r>
              <a:rPr lang="zh-CN" altLang="en-US" sz="2800" dirty="0">
                <a:solidFill>
                  <a:srgbClr val="898989"/>
                </a:solidFill>
                <a:latin typeface="微软雅黑" panose="020B0503020204020204" charset="-122"/>
                <a:ea typeface="微软雅黑" panose="020B0503020204020204" charset="-122"/>
              </a:rPr>
              <a:t>特别</a:t>
            </a:r>
            <a:r>
              <a:rPr lang="zh-CN" altLang="zh-CN" sz="2800" dirty="0">
                <a:solidFill>
                  <a:srgbClr val="898989"/>
                </a:solidFill>
                <a:latin typeface="微软雅黑" panose="020B0503020204020204" charset="-122"/>
                <a:ea typeface="微软雅黑" panose="020B0503020204020204" charset="-122"/>
              </a:rPr>
              <a:t>惊奇</a:t>
            </a:r>
            <a:endParaRPr lang="zh-CN" altLang="zh-CN" sz="2800" dirty="0">
              <a:solidFill>
                <a:srgbClr val="898989"/>
              </a:solidFill>
              <a:latin typeface="微软雅黑" panose="020B0503020204020204" charset="-122"/>
              <a:ea typeface="微软雅黑" panose="020B0503020204020204" charset="-122"/>
            </a:endParaRPr>
          </a:p>
          <a:p>
            <a:pPr lvl="0" eaLnBrk="1" hangingPunct="1"/>
            <a:endParaRPr lang="zh-CN" altLang="zh-CN" dirty="0">
              <a:solidFill>
                <a:srgbClr val="898989"/>
              </a:solidFill>
              <a:latin typeface="微软雅黑" panose="020B0503020204020204" charset="-122"/>
              <a:ea typeface="微软雅黑" panose="020B0503020204020204"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29699" name="Subtitle 6"/>
          <p:cNvSpPr>
            <a:spLocks noGrp="1" noChangeArrowheads="1"/>
          </p:cNvSpPr>
          <p:nvPr>
            <p:ph type="subTitle" idx="1"/>
          </p:nvPr>
        </p:nvSpPr>
        <p:spPr>
          <a:xfrm>
            <a:off x="2838450" y="2373313"/>
            <a:ext cx="7429500" cy="182721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60000"/>
          </a:bodyPr>
          <a:lstStyle/>
          <a:p>
            <a:pPr marL="0" marR="0" lvl="0" indent="0" algn="ctr"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Candor is not just a leader’s responsibility, and you should periodically ask your manager: “If I told you I were leaving, how hard would you work to change my mind?”</a:t>
            </a:r>
            <a:endParaRPr kumimoji="0" lang="en-US" altLang="zh-CN" sz="32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ctr"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zh-CN" sz="24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坦诚不单是领导者的责任，作为员工，你也应该定期地询问你领导：如果我告诉你我要辞职，那你会多大程度上努力挽留我？</a:t>
            </a:r>
            <a:endParaRPr kumimoji="0" lang="zh-CN" altLang="zh-CN" sz="2400" b="1"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ctr" defTabSz="0" rtl="0" eaLnBrk="1" fontAlgn="base" latinLnBrk="0" hangingPunct="1">
              <a:lnSpc>
                <a:spcPct val="100000"/>
              </a:lnSpc>
              <a:spcBef>
                <a:spcPct val="20000"/>
              </a:spcBef>
              <a:spcAft>
                <a:spcPct val="0"/>
              </a:spcAft>
              <a:buClrTx/>
              <a:buSzTx/>
              <a:buFont typeface="Arial" panose="020B0604020202090204" pitchFamily="34" charset="0"/>
              <a:buNone/>
              <a:defRPr/>
            </a:pPr>
            <a:endParaRPr kumimoji="0" lang="zh-CN" altLang="zh-CN" sz="3200" b="0" i="0" u="none" strike="noStrike" kern="1200" cap="none" spc="0" normalizeH="0" baseline="0" noProof="0" dirty="0" smtClean="0">
              <a:ln>
                <a:noFill/>
              </a:ln>
              <a:solidFill>
                <a:srgbClr val="898989"/>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
        <p:nvSpPr>
          <p:cNvPr id="29700" name="Title 5"/>
          <p:cNvSpPr txBox="1">
            <a:spLocks noChangeArrowheads="1"/>
          </p:cNvSpPr>
          <p:nvPr/>
        </p:nvSpPr>
        <p:spPr bwMode="auto">
          <a:xfrm>
            <a:off x="2209800" y="90328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anose="020F0702030404030204" pitchFamily="34" charset="0"/>
                <a:ea typeface="宋体" panose="02010600030101010101" charset="-122"/>
                <a:sym typeface="Calibri" panose="020F0702030404030204" pitchFamily="34" charset="0"/>
              </a:defRPr>
            </a:lvl1pPr>
            <a:lvl2pPr>
              <a:defRPr sz="2800">
                <a:solidFill>
                  <a:schemeClr val="tx1"/>
                </a:solidFill>
                <a:latin typeface="Calibri" panose="020F0702030404030204" pitchFamily="34" charset="0"/>
                <a:ea typeface="宋体" panose="02010600030101010101" charset="-122"/>
                <a:sym typeface="Calibri" panose="020F0702030404030204" pitchFamily="34" charset="0"/>
              </a:defRPr>
            </a:lvl2pPr>
            <a:lvl3pPr>
              <a:defRPr sz="2400">
                <a:solidFill>
                  <a:schemeClr val="tx1"/>
                </a:solidFill>
                <a:latin typeface="Calibri" panose="020F0702030404030204" pitchFamily="34" charset="0"/>
                <a:ea typeface="宋体" panose="02010600030101010101" charset="-122"/>
                <a:sym typeface="Calibri" panose="020F0702030404030204" pitchFamily="34" charset="0"/>
              </a:defRPr>
            </a:lvl3pPr>
            <a:lvl4pPr>
              <a:defRPr sz="2000">
                <a:solidFill>
                  <a:schemeClr val="tx1"/>
                </a:solidFill>
                <a:latin typeface="Calibri" panose="020F0702030404030204" pitchFamily="34" charset="0"/>
                <a:ea typeface="宋体" panose="02010600030101010101" charset="-122"/>
                <a:sym typeface="Calibri" panose="020F0702030404030204" pitchFamily="34" charset="0"/>
              </a:defRPr>
            </a:lvl4pPr>
            <a:lvl5pPr>
              <a:defRPr sz="2000">
                <a:solidFill>
                  <a:schemeClr val="tx1"/>
                </a:solidFill>
                <a:latin typeface="Calibri" panose="020F0702030404030204" pitchFamily="34" charset="0"/>
                <a:ea typeface="宋体" panose="02010600030101010101" charset="-122"/>
                <a:sym typeface="Calibri" panose="020F0702030404030204" pitchFamily="34" charset="0"/>
              </a:defRPr>
            </a:lvl5pPr>
            <a:lvl6pPr eaLnBrk="0" fontAlgn="base" hangingPunct="0">
              <a:spcBef>
                <a:spcPct val="20000"/>
              </a:spcBef>
              <a:spcAft>
                <a:spcPct val="0"/>
              </a:spcAft>
              <a:buFont typeface="Arial" panose="020B0604020202090204" pitchFamily="34" charset="0"/>
              <a:buChar char="»"/>
              <a:defRPr sz="2000">
                <a:solidFill>
                  <a:schemeClr val="tx1"/>
                </a:solidFill>
                <a:latin typeface="Calibri" panose="020F0702030404030204" pitchFamily="34" charset="0"/>
                <a:ea typeface="宋体" panose="02010600030101010101" charset="-122"/>
                <a:sym typeface="Calibri" panose="020F0702030404030204" pitchFamily="34" charset="0"/>
              </a:defRPr>
            </a:lvl6pPr>
            <a:lvl7pPr eaLnBrk="0" fontAlgn="base" hangingPunct="0">
              <a:spcBef>
                <a:spcPct val="20000"/>
              </a:spcBef>
              <a:spcAft>
                <a:spcPct val="0"/>
              </a:spcAft>
              <a:buFont typeface="Arial" panose="020B0604020202090204" pitchFamily="34" charset="0"/>
              <a:buChar char="»"/>
              <a:defRPr sz="2000">
                <a:solidFill>
                  <a:schemeClr val="tx1"/>
                </a:solidFill>
                <a:latin typeface="Calibri" panose="020F0702030404030204" pitchFamily="34" charset="0"/>
                <a:ea typeface="宋体" panose="02010600030101010101" charset="-122"/>
                <a:sym typeface="Calibri" panose="020F0702030404030204" pitchFamily="34" charset="0"/>
              </a:defRPr>
            </a:lvl7pPr>
            <a:lvl8pPr eaLnBrk="0" fontAlgn="base" hangingPunct="0">
              <a:spcBef>
                <a:spcPct val="20000"/>
              </a:spcBef>
              <a:spcAft>
                <a:spcPct val="0"/>
              </a:spcAft>
              <a:buFont typeface="Arial" panose="020B0604020202090204" pitchFamily="34" charset="0"/>
              <a:buChar char="»"/>
              <a:defRPr sz="2000">
                <a:solidFill>
                  <a:schemeClr val="tx1"/>
                </a:solidFill>
                <a:latin typeface="Calibri" panose="020F0702030404030204" pitchFamily="34" charset="0"/>
                <a:ea typeface="宋体" panose="02010600030101010101" charset="-122"/>
                <a:sym typeface="Calibri" panose="020F0702030404030204" pitchFamily="34" charset="0"/>
              </a:defRPr>
            </a:lvl8pPr>
            <a:lvl9pPr eaLnBrk="0" fontAlgn="base" hangingPunct="0">
              <a:spcBef>
                <a:spcPct val="20000"/>
              </a:spcBef>
              <a:spcAft>
                <a:spcPct val="0"/>
              </a:spcAft>
              <a:buFont typeface="Arial" panose="020B0604020202090204" pitchFamily="34" charset="0"/>
              <a:buChar char="»"/>
              <a:defRPr sz="2000">
                <a:solidFill>
                  <a:schemeClr val="tx1"/>
                </a:solidFill>
                <a:latin typeface="Calibri" panose="020F0702030404030204" pitchFamily="34" charset="0"/>
                <a:ea typeface="宋体" panose="02010600030101010101" charset="-122"/>
                <a:sym typeface="Calibri" panose="020F07020304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Honesty Always</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br>
            <a:r>
              <a:rPr kumimoji="0" lang="zh-CN" altLang="en-US"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永远</a:t>
            </a:r>
            <a:r>
              <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保持诚实</a:t>
            </a:r>
            <a:endParaRPr kumimoji="0" lang="zh-CN" altLang="zh-CN" sz="36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30723" name="Title 2"/>
          <p:cNvSpPr>
            <a:spLocks noGrp="1" noChangeArrowheads="1"/>
          </p:cNvSpPr>
          <p:nvPr>
            <p:ph type="ctrTitle" idx="4294967295"/>
          </p:nvPr>
        </p:nvSpPr>
        <p:spPr>
          <a:xfrm>
            <a:off x="1860550" y="531813"/>
            <a:ext cx="84709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 </a:t>
            </a: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All of Us are Responsible </a:t>
            </a:r>
            <a:b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for Ensuring We Live our Values</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我们所有人都有责任确保价值观的延续</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30724" name="Subtitle 4"/>
          <p:cNvSpPr>
            <a:spLocks noGrp="1" noChangeArrowheads="1"/>
          </p:cNvSpPr>
          <p:nvPr>
            <p:ph type="subTitle" idx="1"/>
          </p:nvPr>
        </p:nvSpPr>
        <p:spPr>
          <a:xfrm>
            <a:off x="1638300" y="2536825"/>
            <a:ext cx="8766175" cy="36417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20000"/>
          </a:bodyPr>
          <a:lstStyle/>
          <a:p>
            <a:pPr marL="0" marR="0" lvl="0" indent="0" algn="ctr"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“You question actions inconsistent with our values” is part of the Courage value</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ctr"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质疑和我们价值观不一致的行为”是勇气那一章的一部分。</a:t>
            </a:r>
            <a:endParaRPr kumimoji="0" lang="en-US" altLang="zh-CN"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ctr" defTabSz="0" rtl="0" eaLnBrk="1" fontAlgn="base" latinLnBrk="0" hangingPunct="1">
              <a:lnSpc>
                <a:spcPct val="100000"/>
              </a:lnSpc>
              <a:spcBef>
                <a:spcPct val="20000"/>
              </a:spcBef>
              <a:spcAft>
                <a:spcPct val="0"/>
              </a:spcAft>
              <a:buClrTx/>
              <a:buSzTx/>
              <a:buFont typeface="Arial" panose="020B0604020202090204" pitchFamily="34" charset="0"/>
              <a:buNone/>
              <a:defRPr/>
            </a:pPr>
            <a:endPar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ctr"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Akin to the honor code pledge: </a:t>
            </a:r>
            <a:b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b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“I will not lie, nor cheat, nor steal,</a:t>
            </a:r>
            <a:b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br>
            <a:r>
              <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 </a:t>
            </a:r>
            <a:r>
              <a:rPr kumimoji="0" lang="zh-CN" altLang="zh-CN" sz="2800" b="0" i="1"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nor tolerate those who do</a:t>
            </a:r>
            <a:r>
              <a:rPr kumimoji="0" lang="zh-CN" altLang="zh-CN" sz="28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rPr>
              <a:t>”</a:t>
            </a:r>
            <a:endParaRPr kumimoji="0" lang="en-US" altLang="zh-CN" sz="28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a:p>
            <a:pPr marL="0" marR="0" lvl="0" indent="0" algn="ctr" defTabSz="0" rtl="0" eaLnBrk="1" fontAlgn="base" latinLnBrk="0" hangingPunct="1">
              <a:lnSpc>
                <a:spcPct val="100000"/>
              </a:lnSpc>
              <a:spcBef>
                <a:spcPct val="20000"/>
              </a:spcBef>
              <a:spcAft>
                <a:spcPct val="0"/>
              </a:spcAft>
              <a:buClrTx/>
              <a:buSzTx/>
              <a:buFont typeface="Arial" panose="020B0604020202090204" pitchFamily="34" charset="0"/>
              <a:buNone/>
              <a:defRPr/>
            </a:pPr>
            <a:r>
              <a:rPr kumimoji="0" lang="zh-CN" altLang="en-US" sz="24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和我们的荣誉准则一致：“我不撒谎，不欺诈，不偷窃，也绝不容忍这么做的</a:t>
            </a:r>
            <a:r>
              <a:rPr kumimoji="0" lang="zh-CN" altLang="en-US" sz="24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n-cs"/>
                <a:sym typeface="Calibri" panose="020F0702030404030204" pitchFamily="34" charset="0"/>
              </a:rPr>
              <a:t>人。</a:t>
            </a:r>
            <a:endParaRPr kumimoji="0" lang="zh-CN" altLang="zh-CN" sz="28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Calibri" panose="020F070203040403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31747" name="Title 4"/>
          <p:cNvSpPr>
            <a:spLocks noGrp="1" noChangeArrowheads="1"/>
          </p:cNvSpPr>
          <p:nvPr>
            <p:ph type="ctrTitle" idx="4294967295"/>
          </p:nvPr>
        </p:nvSpPr>
        <p:spPr>
          <a:xfrm>
            <a:off x="2306638" y="754063"/>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Pro Sports Team Metaphor is Good, but Imperfect</a:t>
            </a:r>
            <a:br>
              <a:rPr kumimoji="0" lang="en-US" altLang="zh-CN" sz="4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专业运动队的比喻很好，但有瑕疵。</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44036" name="Subtitle 5"/>
          <p:cNvSpPr>
            <a:spLocks noGrp="1"/>
          </p:cNvSpPr>
          <p:nvPr>
            <p:ph type="subTitle"/>
          </p:nvPr>
        </p:nvSpPr>
        <p:spPr>
          <a:xfrm>
            <a:off x="2901950" y="2835275"/>
            <a:ext cx="6400800" cy="1752600"/>
          </a:xfrm>
        </p:spPr>
        <p:txBody>
          <a:bodyPr vert="horz" wrap="square" lIns="91440" tIns="45720" rIns="91440" bIns="45720" anchor="t">
            <a:normAutofit fontScale="80000"/>
          </a:bodyPr>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r>
              <a:rPr lang="zh-CN" altLang="zh-CN" dirty="0">
                <a:latin typeface="微软雅黑" panose="020B0503020204020204" charset="-122"/>
                <a:ea typeface="微软雅黑" panose="020B0503020204020204" charset="-122"/>
              </a:rPr>
              <a:t>Athletic teams have a </a:t>
            </a:r>
            <a:r>
              <a:rPr lang="zh-CN" altLang="zh-CN" i="1" dirty="0">
                <a:latin typeface="微软雅黑" panose="020B0503020204020204" charset="-122"/>
                <a:ea typeface="微软雅黑" panose="020B0503020204020204" charset="-122"/>
              </a:rPr>
              <a:t>fixed number </a:t>
            </a:r>
            <a:r>
              <a:rPr lang="zh-CN" altLang="zh-CN" dirty="0">
                <a:latin typeface="微软雅黑" panose="020B0503020204020204" charset="-122"/>
                <a:ea typeface="微软雅黑" panose="020B0503020204020204" charset="-122"/>
              </a:rPr>
              <a:t>of positions, so team members are always competing with each other for one of the precious slots</a:t>
            </a:r>
            <a:endParaRPr lang="en-US" altLang="zh-CN" dirty="0">
              <a:latin typeface="微软雅黑" panose="020B0503020204020204" charset="-122"/>
              <a:ea typeface="微软雅黑" panose="020B0503020204020204" charset="-122"/>
            </a:endParaRPr>
          </a:p>
          <a:p>
            <a:pPr lvl="0" eaLnBrk="1" hangingPunct="1"/>
            <a:r>
              <a:rPr lang="zh-CN" altLang="en-US" sz="2800" dirty="0">
                <a:solidFill>
                  <a:srgbClr val="898989"/>
                </a:solidFill>
                <a:latin typeface="微软雅黑" panose="020B0503020204020204" charset="-122"/>
                <a:ea typeface="微软雅黑" panose="020B0503020204020204" charset="-122"/>
              </a:rPr>
              <a:t>运动队有固定的位置数量，所以成员们会为了宝贵的位置而相互竞争。</a:t>
            </a:r>
            <a:endParaRPr lang="en-US" altLang="zh-CN" sz="2800" dirty="0">
              <a:solidFill>
                <a:srgbClr val="898989"/>
              </a:solidFill>
              <a:latin typeface="微软雅黑" panose="020B0503020204020204" charset="-122"/>
              <a:ea typeface="微软雅黑" panose="020B0503020204020204" charset="-122"/>
            </a:endParaRPr>
          </a:p>
          <a:p>
            <a:pPr lvl="0" eaLnBrk="1" hangingPunct="1"/>
            <a:endParaRPr lang="zh-CN" altLang="zh-CN" dirty="0">
              <a:solidFill>
                <a:srgbClr val="898989"/>
              </a:solidFill>
              <a:latin typeface="微软雅黑" panose="020B0503020204020204" charset="-122"/>
              <a:ea typeface="微软雅黑" panose="020B0503020204020204"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rPr>
            </a:fld>
            <a:endParaRPr lang="zh-CN" altLang="en-US" sz="1200" dirty="0">
              <a:solidFill>
                <a:srgbClr val="898989"/>
              </a:solidFill>
              <a:latin typeface="微软雅黑" panose="020B0503020204020204" charset="-122"/>
              <a:ea typeface="微软雅黑" panose="020B0503020204020204" charset="-122"/>
              <a:sym typeface="MS PGothic" panose="020B0600070205080204" pitchFamily="34" charset="-128"/>
            </a:endParaRPr>
          </a:p>
        </p:txBody>
      </p:sp>
      <p:sp>
        <p:nvSpPr>
          <p:cNvPr id="32771" name="Title 4"/>
          <p:cNvSpPr>
            <a:spLocks noGrp="1" noChangeArrowheads="1"/>
          </p:cNvSpPr>
          <p:nvPr>
            <p:ph type="ctrTitle" idx="4294967295"/>
          </p:nvPr>
        </p:nvSpPr>
        <p:spPr>
          <a:xfrm>
            <a:off x="2209800" y="160338"/>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Corporate Team</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合作团队</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
        <p:nvSpPr>
          <p:cNvPr id="45060" name="Subtitle 5"/>
          <p:cNvSpPr>
            <a:spLocks noGrp="1"/>
          </p:cNvSpPr>
          <p:nvPr>
            <p:ph type="subTitle"/>
          </p:nvPr>
        </p:nvSpPr>
        <p:spPr>
          <a:xfrm>
            <a:off x="1524000" y="1720850"/>
            <a:ext cx="9144000" cy="2133600"/>
          </a:xfrm>
        </p:spPr>
        <p:txBody>
          <a:bodyPr vert="horz" wrap="square" lIns="91440" tIns="45720" rIns="91440" bIns="45720" anchor="t">
            <a:normAutofit fontScale="60000"/>
          </a:bodyPr>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r>
              <a:rPr lang="zh-CN" altLang="zh-CN" dirty="0">
                <a:latin typeface="微软雅黑" panose="020B0503020204020204" charset="-122"/>
                <a:ea typeface="微软雅黑" panose="020B0503020204020204" charset="-122"/>
              </a:rPr>
              <a:t>The more talent we have, </a:t>
            </a:r>
            <a:br>
              <a:rPr lang="zh-CN" altLang="zh-CN" dirty="0">
                <a:latin typeface="微软雅黑" panose="020B0503020204020204" charset="-122"/>
                <a:ea typeface="微软雅黑" panose="020B0503020204020204" charset="-122"/>
              </a:rPr>
            </a:br>
            <a:r>
              <a:rPr lang="zh-CN" altLang="zh-CN" dirty="0">
                <a:latin typeface="微软雅黑" panose="020B0503020204020204" charset="-122"/>
                <a:ea typeface="微软雅黑" panose="020B0503020204020204" charset="-122"/>
              </a:rPr>
              <a:t>the more we can accomplish, </a:t>
            </a:r>
            <a:br>
              <a:rPr lang="zh-CN" altLang="zh-CN" dirty="0">
                <a:latin typeface="微软雅黑" panose="020B0503020204020204" charset="-122"/>
                <a:ea typeface="微软雅黑" panose="020B0503020204020204" charset="-122"/>
              </a:rPr>
            </a:br>
            <a:r>
              <a:rPr lang="zh-CN" altLang="zh-CN" dirty="0">
                <a:latin typeface="微软雅黑" panose="020B0503020204020204" charset="-122"/>
                <a:ea typeface="微软雅黑" panose="020B0503020204020204" charset="-122"/>
              </a:rPr>
              <a:t>so our people assist each other all the time</a:t>
            </a:r>
            <a:endParaRPr lang="en-US" altLang="zh-CN" dirty="0">
              <a:latin typeface="微软雅黑" panose="020B0503020204020204" charset="-122"/>
              <a:ea typeface="微软雅黑" panose="020B0503020204020204" charset="-122"/>
            </a:endParaRPr>
          </a:p>
          <a:p>
            <a:pPr lvl="0" eaLnBrk="1" hangingPunct="1"/>
            <a:r>
              <a:rPr lang="zh-CN" altLang="en-US" sz="2800" dirty="0">
                <a:solidFill>
                  <a:srgbClr val="898989"/>
                </a:solidFill>
                <a:latin typeface="微软雅黑" panose="020B0503020204020204" charset="-122"/>
                <a:ea typeface="微软雅黑" panose="020B0503020204020204" charset="-122"/>
              </a:rPr>
              <a:t>我们的团队能力越大，我们所取得的成就也就越大，所以我们的人始终彼此帮助。</a:t>
            </a:r>
            <a:br>
              <a:rPr lang="zh-CN" altLang="zh-CN" dirty="0">
                <a:solidFill>
                  <a:srgbClr val="898989"/>
                </a:solidFill>
                <a:latin typeface="微软雅黑" panose="020B0503020204020204" charset="-122"/>
                <a:ea typeface="微软雅黑" panose="020B0503020204020204" charset="-122"/>
              </a:rPr>
            </a:br>
            <a:endParaRPr lang="zh-CN" altLang="zh-CN" dirty="0">
              <a:latin typeface="微软雅黑" panose="020B0503020204020204" charset="-122"/>
              <a:ea typeface="微软雅黑" panose="020B0503020204020204" charset="-122"/>
            </a:endParaRPr>
          </a:p>
          <a:p>
            <a:pPr lvl="0" eaLnBrk="1" hangingPunct="1"/>
            <a:r>
              <a:rPr lang="zh-CN" altLang="zh-CN" dirty="0">
                <a:latin typeface="微软雅黑" panose="020B0503020204020204" charset="-122"/>
                <a:ea typeface="微软雅黑" panose="020B0503020204020204" charset="-122"/>
              </a:rPr>
              <a:t>Internal “cutthroat” or “sink or swim” </a:t>
            </a:r>
            <a:br>
              <a:rPr lang="zh-CN" altLang="zh-CN" dirty="0">
                <a:latin typeface="微软雅黑" panose="020B0503020204020204" charset="-122"/>
                <a:ea typeface="微软雅黑" panose="020B0503020204020204" charset="-122"/>
              </a:rPr>
            </a:br>
            <a:r>
              <a:rPr lang="zh-CN" altLang="zh-CN" dirty="0">
                <a:latin typeface="微软雅黑" panose="020B0503020204020204" charset="-122"/>
                <a:ea typeface="微软雅黑" panose="020B0503020204020204" charset="-122"/>
              </a:rPr>
              <a:t>behavior is rare and not tolerated</a:t>
            </a:r>
            <a:endParaRPr lang="en-US" altLang="zh-CN" dirty="0">
              <a:latin typeface="微软雅黑" panose="020B0503020204020204" charset="-122"/>
              <a:ea typeface="微软雅黑" panose="020B0503020204020204" charset="-122"/>
            </a:endParaRPr>
          </a:p>
          <a:p>
            <a:pPr lvl="0" eaLnBrk="1" hangingPunct="1"/>
            <a:r>
              <a:rPr lang="zh-CN" altLang="en-US" sz="2800" dirty="0">
                <a:solidFill>
                  <a:srgbClr val="898989"/>
                </a:solidFill>
                <a:latin typeface="微软雅黑" panose="020B0503020204020204" charset="-122"/>
                <a:ea typeface="微软雅黑" panose="020B0503020204020204" charset="-122"/>
              </a:rPr>
              <a:t>内部人员之间的倾轧行为非常少见，而且不被容忍。</a:t>
            </a:r>
            <a:endParaRPr lang="zh-CN" altLang="zh-CN" dirty="0">
              <a:solidFill>
                <a:srgbClr val="898989"/>
              </a:solidFill>
              <a:latin typeface="微软雅黑" panose="020B0503020204020204" charset="-122"/>
              <a:ea typeface="微软雅黑" panose="020B0503020204020204"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33795" name="Title 4"/>
          <p:cNvSpPr>
            <a:spLocks noGrp="1" noChangeArrowheads="1"/>
          </p:cNvSpPr>
          <p:nvPr>
            <p:ph type="ctrTitle" idx="4294967295"/>
          </p:nvPr>
        </p:nvSpPr>
        <p:spPr>
          <a:xfrm>
            <a:off x="2209800" y="2130425"/>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We Help Each Other </a:t>
            </a:r>
            <a:b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To Be Great</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我们彼此帮助，共同成就。</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灯片编号占位符 4"/>
          <p:cNvSpPr txBox="1">
            <a:spLocks noGrp="1"/>
          </p:cNvSpPr>
          <p:nvPr>
            <p:ph type="sldNum" sz="quarter" idx="12"/>
          </p:nvPr>
        </p:nvSpPr>
        <p:spPr/>
        <p:txBody>
          <a:bodyPr anchor="ctr"/>
          <a:p>
            <a:pPr marL="0" indent="0" algn="r" defTabSz="914400">
              <a:spcBef>
                <a:spcPct val="0"/>
              </a:spcBef>
              <a:buNone/>
            </a:pPr>
            <a:fld id="{9A0DB2DC-4C9A-4742-B13C-FB6460FD3503}" type="slidenum">
              <a:rPr lang="zh-CN" altLang="en-US" sz="1200" dirty="0">
                <a:solidFill>
                  <a:srgbClr val="898989"/>
                </a:solidFill>
                <a:sym typeface="MS PGothic" panose="020B0600070205080204" pitchFamily="34" charset="-128"/>
              </a:rPr>
            </a:fld>
            <a:endParaRPr lang="zh-CN" altLang="en-US" sz="1200" dirty="0">
              <a:solidFill>
                <a:srgbClr val="898989"/>
              </a:solidFill>
              <a:sym typeface="MS PGothic" panose="020B0600070205080204" pitchFamily="34" charset="-128"/>
            </a:endParaRPr>
          </a:p>
        </p:txBody>
      </p:sp>
      <p:sp>
        <p:nvSpPr>
          <p:cNvPr id="34819" name="Title 4"/>
          <p:cNvSpPr>
            <a:spLocks noGrp="1" noChangeArrowheads="1"/>
          </p:cNvSpPr>
          <p:nvPr>
            <p:ph type="ctrTitle" idx="4294967295"/>
          </p:nvPr>
        </p:nvSpPr>
        <p:spPr>
          <a:xfrm>
            <a:off x="2209800" y="2130425"/>
            <a:ext cx="7772400" cy="1470025"/>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Isn’t Loyalty Good?  </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忠诚有益？</a:t>
            </a:r>
            <a:br>
              <a:rPr kumimoji="0" lang="en-US"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br>
            <a:b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What about Hard Workers?</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如何对待勤奋员工？</a:t>
            </a:r>
            <a:br>
              <a:rPr kumimoji="0" lang="en-US"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br>
            <a:br>
              <a:rPr kumimoji="0" lang="zh-CN"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zh-CN" sz="3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t>What about Brilliant Jerks? </a:t>
            </a:r>
            <a:br>
              <a:rPr kumimoji="0" lang="en-US" altLang="zh-CN" sz="4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Calibri" panose="020F0702030404030204" pitchFamily="34" charset="0"/>
              </a:rPr>
            </a:br>
            <a:r>
              <a:rPr kumimoji="0" lang="zh-CN" altLang="en-US"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如何对待不羁天才？</a:t>
            </a:r>
            <a:r>
              <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rPr>
              <a:t> </a:t>
            </a:r>
            <a:endParaRPr kumimoji="0" lang="zh-CN" altLang="zh-CN" sz="3200" b="0" i="0" u="none" strike="noStrike" kern="1200" cap="none" spc="0" normalizeH="0" baseline="0" noProof="0" dirty="0" smtClean="0">
              <a:ln>
                <a:noFill/>
              </a:ln>
              <a:solidFill>
                <a:schemeClr val="bg1">
                  <a:lumMod val="50000"/>
                </a:schemeClr>
              </a:solidFill>
              <a:effectLst/>
              <a:uLnTx/>
              <a:uFillTx/>
              <a:latin typeface="微软雅黑" panose="020B0503020204020204" charset="-122"/>
              <a:ea typeface="微软雅黑" panose="020B0503020204020204" charset="-122"/>
              <a:cs typeface="+mj-cs"/>
              <a:sym typeface="Calibri" panose="020F0702030404030204" pitchFamily="34"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a"/>
  <p:tag name="KSO_WM_UNIT_INDEX" val="1"/>
  <p:tag name="KSO_WM_UNIT_ID" val="custom20184563_12*a*1"/>
  <p:tag name="KSO_WM_UNIT_LAYERLEVEL" val="1"/>
  <p:tag name="KSO_WM_UNIT_VALUE" val="9"/>
  <p:tag name="KSO_WM_UNIT_ISCONTENTSTITLE" val="0"/>
  <p:tag name="KSO_WM_UNIT_HIGHLIGHT" val="0"/>
  <p:tag name="KSO_WM_UNIT_COMPATIBLE" val="0"/>
  <p:tag name="KSO_WM_UNIT_PRESET_TEXT" val="SECTION TITLE"/>
  <p:tag name="KSO_WM_UNIT_NOCLEAR" val="0"/>
  <p:tag name="KSO_WM_UNIT_DIAGRAM_ISNUMVISUAL" val="0"/>
  <p:tag name="KSO_WM_UNIT_DIAGRAM_ISREFERUNIT" val="0"/>
</p:tagLst>
</file>

<file path=ppt/tags/tag101.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b"/>
  <p:tag name="KSO_WM_UNIT_INDEX" val="1"/>
  <p:tag name="KSO_WM_UNIT_ID" val="custom20184563_12*b*1"/>
  <p:tag name="KSO_WM_UNIT_LAYERLEVEL" val="1"/>
  <p:tag name="KSO_WM_UNIT_VALUE" val="44"/>
  <p:tag name="KSO_WM_UNIT_ISCONTENTSTITLE" val="0"/>
  <p:tag name="KSO_WM_UNIT_HIGHLIGHT" val="0"/>
  <p:tag name="KSO_WM_UNIT_COMPATIBLE" val="0"/>
  <p:tag name="KSO_WM_UNIT_PRESET_TEXT" val="Lorem ipsum dolor sit amet"/>
  <p:tag name="KSO_WM_UNIT_NOCLEAR" val="0"/>
  <p:tag name="KSO_WM_UNIT_DIAGRAM_ISNUMVISUAL" val="0"/>
  <p:tag name="KSO_WM_UNIT_DIAGRAM_ISREFERUNIT" val="0"/>
</p:tagLst>
</file>

<file path=ppt/tags/tag102.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e"/>
  <p:tag name="KSO_WM_UNIT_INDEX" val="1"/>
  <p:tag name="KSO_WM_UNIT_ID" val="custom20184563_12*e*1"/>
  <p:tag name="KSO_WM_UNIT_LAYERLEVEL" val="1"/>
  <p:tag name="KSO_WM_UNIT_VALUE" val="1"/>
  <p:tag name="KSO_WM_UNIT_HIGHLIGHT" val="0"/>
  <p:tag name="KSO_WM_UNIT_COMPATIBLE" val="1"/>
  <p:tag name="KSO_WM_UNIT_PRESET_TEXT" val="01"/>
  <p:tag name="KSO_WM_UNIT_NOCLEAR" val="0"/>
  <p:tag name="KSO_WM_UNIT_DIAGRAM_ISNUMVISUAL" val="0"/>
  <p:tag name="KSO_WM_UNIT_DIAGRAM_ISREFERUNIT" val="0"/>
</p:tagLst>
</file>

<file path=ppt/tags/tag103.xml><?xml version="1.0" encoding="utf-8"?>
<p:tagLst xmlns:p="http://schemas.openxmlformats.org/presentationml/2006/main">
  <p:tag name="KSO_WM_TEMPLATE_CATEGORY" val="custom"/>
  <p:tag name="KSO_WM_TEMPLATE_INDEX" val="20184563"/>
  <p:tag name="KSO_WM_TAG_VERSION" val="1.0"/>
  <p:tag name="KSO_WM_SLIDE_ID" val="custom20184563_12"/>
  <p:tag name="KSO_WM_SLIDE_INDEX" val="12"/>
  <p:tag name="KSO_WM_SLIDE_ITEM_CNT" val="0"/>
  <p:tag name="KSO_WM_SLIDE_LAYOUT" val="a_b_e"/>
  <p:tag name="KSO_WM_SLIDE_LAYOUT_CNT" val="1_1_1"/>
  <p:tag name="KSO_WM_SLIDE_TYPE" val="sectionTitle"/>
  <p:tag name="KSO_WM_BEAUTIFY_FLAG" val="#wm#"/>
  <p:tag name="KSO_WM_SLIDE_SUBTYPE" val="pureTxt"/>
  <p:tag name="KSO_WM_TEMPLATE_SUBCATEGORY" val="0"/>
</p:tagLst>
</file>

<file path=ppt/tags/tag104.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a"/>
  <p:tag name="KSO_WM_UNIT_INDEX" val="1"/>
  <p:tag name="KSO_WM_UNIT_ID" val="custom20184563_12*a*1"/>
  <p:tag name="KSO_WM_UNIT_LAYERLEVEL" val="1"/>
  <p:tag name="KSO_WM_UNIT_VALUE" val="9"/>
  <p:tag name="KSO_WM_UNIT_ISCONTENTSTITLE" val="0"/>
  <p:tag name="KSO_WM_UNIT_HIGHLIGHT" val="0"/>
  <p:tag name="KSO_WM_UNIT_COMPATIBLE" val="0"/>
  <p:tag name="KSO_WM_UNIT_PRESET_TEXT" val="SECTION TITLE"/>
  <p:tag name="KSO_WM_UNIT_NOCLEAR" val="0"/>
  <p:tag name="KSO_WM_UNIT_DIAGRAM_ISNUMVISUAL" val="0"/>
  <p:tag name="KSO_WM_UNIT_DIAGRAM_ISREFERUNIT" val="0"/>
</p:tagLst>
</file>

<file path=ppt/tags/tag105.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b"/>
  <p:tag name="KSO_WM_UNIT_INDEX" val="1"/>
  <p:tag name="KSO_WM_UNIT_ID" val="custom20184563_12*b*1"/>
  <p:tag name="KSO_WM_UNIT_LAYERLEVEL" val="1"/>
  <p:tag name="KSO_WM_UNIT_VALUE" val="44"/>
  <p:tag name="KSO_WM_UNIT_ISCONTENTSTITLE" val="0"/>
  <p:tag name="KSO_WM_UNIT_HIGHLIGHT" val="0"/>
  <p:tag name="KSO_WM_UNIT_COMPATIBLE" val="0"/>
  <p:tag name="KSO_WM_UNIT_PRESET_TEXT" val="Lorem ipsum dolor sit amet"/>
  <p:tag name="KSO_WM_UNIT_NOCLEAR" val="0"/>
  <p:tag name="KSO_WM_UNIT_DIAGRAM_ISNUMVISUAL" val="0"/>
  <p:tag name="KSO_WM_UNIT_DIAGRAM_ISREFERUNIT" val="0"/>
</p:tagLst>
</file>

<file path=ppt/tags/tag106.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e"/>
  <p:tag name="KSO_WM_UNIT_INDEX" val="1"/>
  <p:tag name="KSO_WM_UNIT_ID" val="custom20184563_12*e*1"/>
  <p:tag name="KSO_WM_UNIT_LAYERLEVEL" val="1"/>
  <p:tag name="KSO_WM_UNIT_VALUE" val="1"/>
  <p:tag name="KSO_WM_UNIT_HIGHLIGHT" val="0"/>
  <p:tag name="KSO_WM_UNIT_COMPATIBLE" val="1"/>
  <p:tag name="KSO_WM_UNIT_PRESET_TEXT" val="01"/>
  <p:tag name="KSO_WM_UNIT_NOCLEAR" val="0"/>
  <p:tag name="KSO_WM_UNIT_DIAGRAM_ISNUMVISUAL" val="0"/>
  <p:tag name="KSO_WM_UNIT_DIAGRAM_ISREFERUNIT" val="0"/>
</p:tagLst>
</file>

<file path=ppt/tags/tag107.xml><?xml version="1.0" encoding="utf-8"?>
<p:tagLst xmlns:p="http://schemas.openxmlformats.org/presentationml/2006/main">
  <p:tag name="KSO_WM_TEMPLATE_CATEGORY" val="custom"/>
  <p:tag name="KSO_WM_TEMPLATE_INDEX" val="20184563"/>
  <p:tag name="KSO_WM_TAG_VERSION" val="1.0"/>
  <p:tag name="KSO_WM_SLIDE_ID" val="custom20184563_12"/>
  <p:tag name="KSO_WM_SLIDE_INDEX" val="12"/>
  <p:tag name="KSO_WM_SLIDE_ITEM_CNT" val="0"/>
  <p:tag name="KSO_WM_SLIDE_LAYOUT" val="a_b_e"/>
  <p:tag name="KSO_WM_SLIDE_LAYOUT_CNT" val="1_1_1"/>
  <p:tag name="KSO_WM_SLIDE_TYPE" val="sectionTitle"/>
  <p:tag name="KSO_WM_BEAUTIFY_FLAG" val="#wm#"/>
  <p:tag name="KSO_WM_SLIDE_SUBTYPE" val="pureTxt"/>
  <p:tag name="KSO_WM_TEMPLATE_SUBCATEGORY" val="0"/>
</p:tagLst>
</file>

<file path=ppt/tags/tag108.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a"/>
  <p:tag name="KSO_WM_UNIT_INDEX" val="1"/>
  <p:tag name="KSO_WM_UNIT_ID" val="custom20184563_12*a*1"/>
  <p:tag name="KSO_WM_UNIT_LAYERLEVEL" val="1"/>
  <p:tag name="KSO_WM_UNIT_VALUE" val="9"/>
  <p:tag name="KSO_WM_UNIT_ISCONTENTSTITLE" val="0"/>
  <p:tag name="KSO_WM_UNIT_HIGHLIGHT" val="0"/>
  <p:tag name="KSO_WM_UNIT_COMPATIBLE" val="0"/>
  <p:tag name="KSO_WM_UNIT_PRESET_TEXT" val="SECTION TITLE"/>
  <p:tag name="KSO_WM_UNIT_NOCLEAR" val="0"/>
  <p:tag name="KSO_WM_UNIT_DIAGRAM_ISNUMVISUAL" val="0"/>
  <p:tag name="KSO_WM_UNIT_DIAGRAM_ISREFERUNIT" val="0"/>
</p:tagLst>
</file>

<file path=ppt/tags/tag109.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b"/>
  <p:tag name="KSO_WM_UNIT_INDEX" val="1"/>
  <p:tag name="KSO_WM_UNIT_ID" val="custom20184563_12*b*1"/>
  <p:tag name="KSO_WM_UNIT_LAYERLEVEL" val="1"/>
  <p:tag name="KSO_WM_UNIT_VALUE" val="44"/>
  <p:tag name="KSO_WM_UNIT_ISCONTENTSTITLE" val="0"/>
  <p:tag name="KSO_WM_UNIT_HIGHLIGHT" val="0"/>
  <p:tag name="KSO_WM_UNIT_COMPATIBLE" val="0"/>
  <p:tag name="KSO_WM_UNIT_PRESET_TEXT" val="Lorem ipsum dolor sit amet"/>
  <p:tag name="KSO_WM_UNIT_NOCLEAR" val="0"/>
  <p:tag name="KSO_WM_UNIT_DIAGRAM_ISNUMVISUAL" val="0"/>
  <p:tag name="KSO_WM_UNIT_DIAGRAM_ISREFERUNIT" val="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e"/>
  <p:tag name="KSO_WM_UNIT_INDEX" val="1"/>
  <p:tag name="KSO_WM_UNIT_ID" val="custom20184563_12*e*1"/>
  <p:tag name="KSO_WM_UNIT_LAYERLEVEL" val="1"/>
  <p:tag name="KSO_WM_UNIT_VALUE" val="1"/>
  <p:tag name="KSO_WM_UNIT_HIGHLIGHT" val="0"/>
  <p:tag name="KSO_WM_UNIT_COMPATIBLE" val="1"/>
  <p:tag name="KSO_WM_UNIT_PRESET_TEXT" val="01"/>
  <p:tag name="KSO_WM_UNIT_NOCLEAR" val="0"/>
  <p:tag name="KSO_WM_UNIT_DIAGRAM_ISNUMVISUAL" val="0"/>
  <p:tag name="KSO_WM_UNIT_DIAGRAM_ISREFERUNIT" val="0"/>
</p:tagLst>
</file>

<file path=ppt/tags/tag111.xml><?xml version="1.0" encoding="utf-8"?>
<p:tagLst xmlns:p="http://schemas.openxmlformats.org/presentationml/2006/main">
  <p:tag name="KSO_WM_TEMPLATE_CATEGORY" val="custom"/>
  <p:tag name="KSO_WM_TEMPLATE_INDEX" val="20184563"/>
  <p:tag name="KSO_WM_TAG_VERSION" val="1.0"/>
  <p:tag name="KSO_WM_SLIDE_ID" val="custom20184563_12"/>
  <p:tag name="KSO_WM_SLIDE_INDEX" val="12"/>
  <p:tag name="KSO_WM_SLIDE_ITEM_CNT" val="0"/>
  <p:tag name="KSO_WM_SLIDE_LAYOUT" val="a_b_e"/>
  <p:tag name="KSO_WM_SLIDE_LAYOUT_CNT" val="1_1_1"/>
  <p:tag name="KSO_WM_SLIDE_TYPE" val="sectionTitle"/>
  <p:tag name="KSO_WM_BEAUTIFY_FLAG" val="#wm#"/>
  <p:tag name="KSO_WM_SLIDE_SUBTYPE" val="pureTxt"/>
  <p:tag name="KSO_WM_TEMPLATE_SUBCATEGORY" val="0"/>
</p:tagLst>
</file>

<file path=ppt/tags/tag112.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a"/>
  <p:tag name="KSO_WM_UNIT_INDEX" val="1"/>
  <p:tag name="KSO_WM_UNIT_ID" val="custom20184563_12*a*1"/>
  <p:tag name="KSO_WM_UNIT_LAYERLEVEL" val="1"/>
  <p:tag name="KSO_WM_UNIT_VALUE" val="9"/>
  <p:tag name="KSO_WM_UNIT_ISCONTENTSTITLE" val="0"/>
  <p:tag name="KSO_WM_UNIT_HIGHLIGHT" val="0"/>
  <p:tag name="KSO_WM_UNIT_COMPATIBLE" val="0"/>
  <p:tag name="KSO_WM_UNIT_PRESET_TEXT" val="SECTION TITLE"/>
  <p:tag name="KSO_WM_UNIT_NOCLEAR" val="0"/>
  <p:tag name="KSO_WM_UNIT_DIAGRAM_ISNUMVISUAL" val="0"/>
  <p:tag name="KSO_WM_UNIT_DIAGRAM_ISREFERUNIT" val="0"/>
</p:tagLst>
</file>

<file path=ppt/tags/tag113.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b"/>
  <p:tag name="KSO_WM_UNIT_INDEX" val="1"/>
  <p:tag name="KSO_WM_UNIT_ID" val="custom20184563_12*b*1"/>
  <p:tag name="KSO_WM_UNIT_LAYERLEVEL" val="1"/>
  <p:tag name="KSO_WM_UNIT_VALUE" val="44"/>
  <p:tag name="KSO_WM_UNIT_ISCONTENTSTITLE" val="0"/>
  <p:tag name="KSO_WM_UNIT_HIGHLIGHT" val="0"/>
  <p:tag name="KSO_WM_UNIT_COMPATIBLE" val="0"/>
  <p:tag name="KSO_WM_UNIT_PRESET_TEXT" val="Lorem ipsum dolor sit amet"/>
  <p:tag name="KSO_WM_UNIT_NOCLEAR" val="0"/>
  <p:tag name="KSO_WM_UNIT_DIAGRAM_ISNUMVISUAL" val="0"/>
  <p:tag name="KSO_WM_UNIT_DIAGRAM_ISREFERUNIT" val="0"/>
</p:tagLst>
</file>

<file path=ppt/tags/tag114.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e"/>
  <p:tag name="KSO_WM_UNIT_INDEX" val="1"/>
  <p:tag name="KSO_WM_UNIT_ID" val="custom20184563_12*e*1"/>
  <p:tag name="KSO_WM_UNIT_LAYERLEVEL" val="1"/>
  <p:tag name="KSO_WM_UNIT_VALUE" val="1"/>
  <p:tag name="KSO_WM_UNIT_HIGHLIGHT" val="0"/>
  <p:tag name="KSO_WM_UNIT_COMPATIBLE" val="1"/>
  <p:tag name="KSO_WM_UNIT_PRESET_TEXT" val="01"/>
  <p:tag name="KSO_WM_UNIT_NOCLEAR" val="0"/>
  <p:tag name="KSO_WM_UNIT_DIAGRAM_ISNUMVISUAL" val="0"/>
  <p:tag name="KSO_WM_UNIT_DIAGRAM_ISREFERUNIT" val="0"/>
</p:tagLst>
</file>

<file path=ppt/tags/tag115.xml><?xml version="1.0" encoding="utf-8"?>
<p:tagLst xmlns:p="http://schemas.openxmlformats.org/presentationml/2006/main">
  <p:tag name="KSO_WM_TEMPLATE_CATEGORY" val="custom"/>
  <p:tag name="KSO_WM_TEMPLATE_INDEX" val="20184563"/>
  <p:tag name="KSO_WM_TAG_VERSION" val="1.0"/>
  <p:tag name="KSO_WM_SLIDE_ID" val="custom20184563_12"/>
  <p:tag name="KSO_WM_SLIDE_INDEX" val="12"/>
  <p:tag name="KSO_WM_SLIDE_ITEM_CNT" val="0"/>
  <p:tag name="KSO_WM_SLIDE_LAYOUT" val="a_b_e"/>
  <p:tag name="KSO_WM_SLIDE_LAYOUT_CNT" val="1_1_1"/>
  <p:tag name="KSO_WM_SLIDE_TYPE" val="sectionTitle"/>
  <p:tag name="KSO_WM_BEAUTIFY_FLAG" val="#wm#"/>
  <p:tag name="KSO_WM_SLIDE_SUBTYPE" val="pureTxt"/>
  <p:tag name="KSO_WM_TEMPLATE_SUBCATEGORY" val="0"/>
</p:tagLst>
</file>

<file path=ppt/tags/tag116.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a"/>
  <p:tag name="KSO_WM_UNIT_INDEX" val="1"/>
  <p:tag name="KSO_WM_UNIT_ID" val="custom20184563_12*a*1"/>
  <p:tag name="KSO_WM_UNIT_LAYERLEVEL" val="1"/>
  <p:tag name="KSO_WM_UNIT_VALUE" val="9"/>
  <p:tag name="KSO_WM_UNIT_ISCONTENTSTITLE" val="0"/>
  <p:tag name="KSO_WM_UNIT_HIGHLIGHT" val="0"/>
  <p:tag name="KSO_WM_UNIT_COMPATIBLE" val="0"/>
  <p:tag name="KSO_WM_UNIT_PRESET_TEXT" val="SECTION TITLE"/>
  <p:tag name="KSO_WM_UNIT_NOCLEAR" val="0"/>
  <p:tag name="KSO_WM_UNIT_DIAGRAM_ISNUMVISUAL" val="0"/>
  <p:tag name="KSO_WM_UNIT_DIAGRAM_ISREFERUNIT" val="0"/>
</p:tagLst>
</file>

<file path=ppt/tags/tag117.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b"/>
  <p:tag name="KSO_WM_UNIT_INDEX" val="1"/>
  <p:tag name="KSO_WM_UNIT_ID" val="custom20184563_12*b*1"/>
  <p:tag name="KSO_WM_UNIT_LAYERLEVEL" val="1"/>
  <p:tag name="KSO_WM_UNIT_VALUE" val="44"/>
  <p:tag name="KSO_WM_UNIT_ISCONTENTSTITLE" val="0"/>
  <p:tag name="KSO_WM_UNIT_HIGHLIGHT" val="0"/>
  <p:tag name="KSO_WM_UNIT_COMPATIBLE" val="0"/>
  <p:tag name="KSO_WM_UNIT_PRESET_TEXT" val="Lorem ipsum dolor sit amet"/>
  <p:tag name="KSO_WM_UNIT_NOCLEAR" val="0"/>
  <p:tag name="KSO_WM_UNIT_DIAGRAM_ISNUMVISUAL" val="0"/>
  <p:tag name="KSO_WM_UNIT_DIAGRAM_ISREFERUNIT" val="0"/>
</p:tagLst>
</file>

<file path=ppt/tags/tag118.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e"/>
  <p:tag name="KSO_WM_UNIT_INDEX" val="1"/>
  <p:tag name="KSO_WM_UNIT_ID" val="custom20184563_12*e*1"/>
  <p:tag name="KSO_WM_UNIT_LAYERLEVEL" val="1"/>
  <p:tag name="KSO_WM_UNIT_VALUE" val="1"/>
  <p:tag name="KSO_WM_UNIT_HIGHLIGHT" val="0"/>
  <p:tag name="KSO_WM_UNIT_COMPATIBLE" val="1"/>
  <p:tag name="KSO_WM_UNIT_PRESET_TEXT" val="01"/>
  <p:tag name="KSO_WM_UNIT_NOCLEAR" val="0"/>
  <p:tag name="KSO_WM_UNIT_DIAGRAM_ISNUMVISUAL" val="0"/>
  <p:tag name="KSO_WM_UNIT_DIAGRAM_ISREFERUNIT" val="0"/>
</p:tagLst>
</file>

<file path=ppt/tags/tag119.xml><?xml version="1.0" encoding="utf-8"?>
<p:tagLst xmlns:p="http://schemas.openxmlformats.org/presentationml/2006/main">
  <p:tag name="KSO_WM_TEMPLATE_CATEGORY" val="custom"/>
  <p:tag name="KSO_WM_TEMPLATE_INDEX" val="20184563"/>
  <p:tag name="KSO_WM_TAG_VERSION" val="1.0"/>
  <p:tag name="KSO_WM_SLIDE_ID" val="custom20184563_12"/>
  <p:tag name="KSO_WM_SLIDE_INDEX" val="12"/>
  <p:tag name="KSO_WM_SLIDE_ITEM_CNT" val="0"/>
  <p:tag name="KSO_WM_SLIDE_LAYOUT" val="a_b_e"/>
  <p:tag name="KSO_WM_SLIDE_LAYOUT_CNT" val="1_1_1"/>
  <p:tag name="KSO_WM_SLIDE_TYPE" val="sectionTitle"/>
  <p:tag name="KSO_WM_BEAUTIFY_FLAG" val="#wm#"/>
  <p:tag name="KSO_WM_SLIDE_SUBTYPE" val="pureTxt"/>
  <p:tag name="KSO_WM_TEMPLATE_SUBCATEGORY" val="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a"/>
  <p:tag name="KSO_WM_UNIT_INDEX" val="1"/>
  <p:tag name="KSO_WM_UNIT_ID" val="custom20184563_12*a*1"/>
  <p:tag name="KSO_WM_UNIT_LAYERLEVEL" val="1"/>
  <p:tag name="KSO_WM_UNIT_VALUE" val="9"/>
  <p:tag name="KSO_WM_UNIT_ISCONTENTSTITLE" val="0"/>
  <p:tag name="KSO_WM_UNIT_HIGHLIGHT" val="0"/>
  <p:tag name="KSO_WM_UNIT_COMPATIBLE" val="0"/>
  <p:tag name="KSO_WM_UNIT_PRESET_TEXT" val="SECTION TITLE"/>
  <p:tag name="KSO_WM_UNIT_NOCLEAR" val="0"/>
  <p:tag name="KSO_WM_UNIT_DIAGRAM_ISNUMVISUAL" val="0"/>
  <p:tag name="KSO_WM_UNIT_DIAGRAM_ISREFERUNIT" val="0"/>
</p:tagLst>
</file>

<file path=ppt/tags/tag121.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b"/>
  <p:tag name="KSO_WM_UNIT_INDEX" val="1"/>
  <p:tag name="KSO_WM_UNIT_ID" val="custom20184563_12*b*1"/>
  <p:tag name="KSO_WM_UNIT_LAYERLEVEL" val="1"/>
  <p:tag name="KSO_WM_UNIT_VALUE" val="44"/>
  <p:tag name="KSO_WM_UNIT_ISCONTENTSTITLE" val="0"/>
  <p:tag name="KSO_WM_UNIT_HIGHLIGHT" val="0"/>
  <p:tag name="KSO_WM_UNIT_COMPATIBLE" val="0"/>
  <p:tag name="KSO_WM_UNIT_PRESET_TEXT" val="Lorem ipsum dolor sit amet"/>
  <p:tag name="KSO_WM_UNIT_NOCLEAR" val="0"/>
  <p:tag name="KSO_WM_UNIT_DIAGRAM_ISNUMVISUAL" val="0"/>
  <p:tag name="KSO_WM_UNIT_DIAGRAM_ISREFERUNIT" val="0"/>
</p:tagLst>
</file>

<file path=ppt/tags/tag122.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e"/>
  <p:tag name="KSO_WM_UNIT_INDEX" val="1"/>
  <p:tag name="KSO_WM_UNIT_ID" val="custom20184563_12*e*1"/>
  <p:tag name="KSO_WM_UNIT_LAYERLEVEL" val="1"/>
  <p:tag name="KSO_WM_UNIT_VALUE" val="1"/>
  <p:tag name="KSO_WM_UNIT_HIGHLIGHT" val="0"/>
  <p:tag name="KSO_WM_UNIT_COMPATIBLE" val="1"/>
  <p:tag name="KSO_WM_UNIT_PRESET_TEXT" val="01"/>
  <p:tag name="KSO_WM_UNIT_NOCLEAR" val="0"/>
  <p:tag name="KSO_WM_UNIT_DIAGRAM_ISNUMVISUAL" val="0"/>
  <p:tag name="KSO_WM_UNIT_DIAGRAM_ISREFERUNIT" val="0"/>
</p:tagLst>
</file>

<file path=ppt/tags/tag123.xml><?xml version="1.0" encoding="utf-8"?>
<p:tagLst xmlns:p="http://schemas.openxmlformats.org/presentationml/2006/main">
  <p:tag name="KSO_WM_TEMPLATE_CATEGORY" val="custom"/>
  <p:tag name="KSO_WM_TEMPLATE_INDEX" val="20184563"/>
  <p:tag name="KSO_WM_TAG_VERSION" val="1.0"/>
  <p:tag name="KSO_WM_SLIDE_ID" val="custom20184563_12"/>
  <p:tag name="KSO_WM_SLIDE_INDEX" val="12"/>
  <p:tag name="KSO_WM_SLIDE_ITEM_CNT" val="0"/>
  <p:tag name="KSO_WM_SLIDE_LAYOUT" val="a_b_e"/>
  <p:tag name="KSO_WM_SLIDE_LAYOUT_CNT" val="1_1_1"/>
  <p:tag name="KSO_WM_SLIDE_TYPE" val="sectionTitle"/>
  <p:tag name="KSO_WM_BEAUTIFY_FLAG" val="#wm#"/>
  <p:tag name="KSO_WM_SLIDE_SUBTYPE" val="pureTxt"/>
  <p:tag name="KSO_WM_TEMPLATE_SUBCATEGORY" val="0"/>
</p:tagLst>
</file>

<file path=ppt/tags/tag124.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a"/>
  <p:tag name="KSO_WM_UNIT_INDEX" val="1"/>
  <p:tag name="KSO_WM_UNIT_ID" val="custom20184563_12*a*1"/>
  <p:tag name="KSO_WM_UNIT_LAYERLEVEL" val="1"/>
  <p:tag name="KSO_WM_UNIT_VALUE" val="9"/>
  <p:tag name="KSO_WM_UNIT_ISCONTENTSTITLE" val="0"/>
  <p:tag name="KSO_WM_UNIT_HIGHLIGHT" val="0"/>
  <p:tag name="KSO_WM_UNIT_COMPATIBLE" val="0"/>
  <p:tag name="KSO_WM_UNIT_PRESET_TEXT" val="SECTION TITLE"/>
  <p:tag name="KSO_WM_UNIT_NOCLEAR" val="0"/>
  <p:tag name="KSO_WM_UNIT_DIAGRAM_ISNUMVISUAL" val="0"/>
  <p:tag name="KSO_WM_UNIT_DIAGRAM_ISREFERUNIT" val="0"/>
</p:tagLst>
</file>

<file path=ppt/tags/tag125.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b"/>
  <p:tag name="KSO_WM_UNIT_INDEX" val="1"/>
  <p:tag name="KSO_WM_UNIT_ID" val="custom20184563_12*b*1"/>
  <p:tag name="KSO_WM_UNIT_LAYERLEVEL" val="1"/>
  <p:tag name="KSO_WM_UNIT_VALUE" val="44"/>
  <p:tag name="KSO_WM_UNIT_ISCONTENTSTITLE" val="0"/>
  <p:tag name="KSO_WM_UNIT_HIGHLIGHT" val="0"/>
  <p:tag name="KSO_WM_UNIT_COMPATIBLE" val="0"/>
  <p:tag name="KSO_WM_UNIT_PRESET_TEXT" val="Lorem ipsum dolor sit amet"/>
  <p:tag name="KSO_WM_UNIT_NOCLEAR" val="0"/>
  <p:tag name="KSO_WM_UNIT_DIAGRAM_ISNUMVISUAL" val="0"/>
  <p:tag name="KSO_WM_UNIT_DIAGRAM_ISREFERUNIT" val="0"/>
</p:tagLst>
</file>

<file path=ppt/tags/tag126.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e"/>
  <p:tag name="KSO_WM_UNIT_INDEX" val="1"/>
  <p:tag name="KSO_WM_UNIT_ID" val="custom20184563_12*e*1"/>
  <p:tag name="KSO_WM_UNIT_LAYERLEVEL" val="1"/>
  <p:tag name="KSO_WM_UNIT_VALUE" val="1"/>
  <p:tag name="KSO_WM_UNIT_HIGHLIGHT" val="0"/>
  <p:tag name="KSO_WM_UNIT_COMPATIBLE" val="1"/>
  <p:tag name="KSO_WM_UNIT_PRESET_TEXT" val="01"/>
  <p:tag name="KSO_WM_UNIT_NOCLEAR" val="0"/>
  <p:tag name="KSO_WM_UNIT_DIAGRAM_ISNUMVISUAL" val="0"/>
  <p:tag name="KSO_WM_UNIT_DIAGRAM_ISREFERUNIT" val="0"/>
</p:tagLst>
</file>

<file path=ppt/tags/tag127.xml><?xml version="1.0" encoding="utf-8"?>
<p:tagLst xmlns:p="http://schemas.openxmlformats.org/presentationml/2006/main">
  <p:tag name="KSO_WM_TEMPLATE_CATEGORY" val="custom"/>
  <p:tag name="KSO_WM_TEMPLATE_INDEX" val="20184563"/>
  <p:tag name="KSO_WM_TAG_VERSION" val="1.0"/>
  <p:tag name="KSO_WM_SLIDE_ID" val="custom20184563_12"/>
  <p:tag name="KSO_WM_SLIDE_INDEX" val="12"/>
  <p:tag name="KSO_WM_SLIDE_ITEM_CNT" val="0"/>
  <p:tag name="KSO_WM_SLIDE_LAYOUT" val="a_b_e"/>
  <p:tag name="KSO_WM_SLIDE_LAYOUT_CNT" val="1_1_1"/>
  <p:tag name="KSO_WM_SLIDE_TYPE" val="sectionTitle"/>
  <p:tag name="KSO_WM_BEAUTIFY_FLAG" val="#wm#"/>
  <p:tag name="KSO_WM_SLIDE_SUBTYPE" val="pureTxt"/>
  <p:tag name="KSO_WM_TEMPLATE_SUBCATEGORY" val="0"/>
</p:tagLst>
</file>

<file path=ppt/tags/tag128.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a"/>
  <p:tag name="KSO_WM_UNIT_INDEX" val="1"/>
  <p:tag name="KSO_WM_UNIT_ID" val="custom20184563_12*a*1"/>
  <p:tag name="KSO_WM_UNIT_LAYERLEVEL" val="1"/>
  <p:tag name="KSO_WM_UNIT_VALUE" val="9"/>
  <p:tag name="KSO_WM_UNIT_ISCONTENTSTITLE" val="0"/>
  <p:tag name="KSO_WM_UNIT_HIGHLIGHT" val="0"/>
  <p:tag name="KSO_WM_UNIT_COMPATIBLE" val="0"/>
  <p:tag name="KSO_WM_UNIT_PRESET_TEXT" val="SECTION TITLE"/>
  <p:tag name="KSO_WM_UNIT_NOCLEAR" val="0"/>
  <p:tag name="KSO_WM_UNIT_DIAGRAM_ISNUMVISUAL" val="0"/>
  <p:tag name="KSO_WM_UNIT_DIAGRAM_ISREFERUNIT" val="0"/>
</p:tagLst>
</file>

<file path=ppt/tags/tag129.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b"/>
  <p:tag name="KSO_WM_UNIT_INDEX" val="1"/>
  <p:tag name="KSO_WM_UNIT_ID" val="custom20184563_12*b*1"/>
  <p:tag name="KSO_WM_UNIT_LAYERLEVEL" val="1"/>
  <p:tag name="KSO_WM_UNIT_VALUE" val="44"/>
  <p:tag name="KSO_WM_UNIT_ISCONTENTSTITLE" val="0"/>
  <p:tag name="KSO_WM_UNIT_HIGHLIGHT" val="0"/>
  <p:tag name="KSO_WM_UNIT_COMPATIBLE" val="0"/>
  <p:tag name="KSO_WM_UNIT_PRESET_TEXT" val="Lorem ipsum dolor sit amet"/>
  <p:tag name="KSO_WM_UNIT_NOCLEAR" val="0"/>
  <p:tag name="KSO_WM_UNIT_DIAGRAM_ISNUMVISUAL" val="0"/>
  <p:tag name="KSO_WM_UNIT_DIAGRAM_ISREFERUNIT" val="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e"/>
  <p:tag name="KSO_WM_UNIT_INDEX" val="1"/>
  <p:tag name="KSO_WM_UNIT_ID" val="custom20184563_12*e*1"/>
  <p:tag name="KSO_WM_UNIT_LAYERLEVEL" val="1"/>
  <p:tag name="KSO_WM_UNIT_VALUE" val="1"/>
  <p:tag name="KSO_WM_UNIT_HIGHLIGHT" val="0"/>
  <p:tag name="KSO_WM_UNIT_COMPATIBLE" val="1"/>
  <p:tag name="KSO_WM_UNIT_PRESET_TEXT" val="01"/>
  <p:tag name="KSO_WM_UNIT_NOCLEAR" val="0"/>
  <p:tag name="KSO_WM_UNIT_DIAGRAM_ISNUMVISUAL" val="0"/>
  <p:tag name="KSO_WM_UNIT_DIAGRAM_ISREFERUNIT" val="0"/>
</p:tagLst>
</file>

<file path=ppt/tags/tag131.xml><?xml version="1.0" encoding="utf-8"?>
<p:tagLst xmlns:p="http://schemas.openxmlformats.org/presentationml/2006/main">
  <p:tag name="KSO_WM_TEMPLATE_CATEGORY" val="custom"/>
  <p:tag name="KSO_WM_TEMPLATE_INDEX" val="20184563"/>
  <p:tag name="KSO_WM_TAG_VERSION" val="1.0"/>
  <p:tag name="KSO_WM_SLIDE_ID" val="custom20184563_12"/>
  <p:tag name="KSO_WM_SLIDE_INDEX" val="12"/>
  <p:tag name="KSO_WM_SLIDE_ITEM_CNT" val="0"/>
  <p:tag name="KSO_WM_SLIDE_LAYOUT" val="a_b_e"/>
  <p:tag name="KSO_WM_SLIDE_LAYOUT_CNT" val="1_1_1"/>
  <p:tag name="KSO_WM_SLIDE_TYPE" val="sectionTitle"/>
  <p:tag name="KSO_WM_BEAUTIFY_FLAG" val="#wm#"/>
  <p:tag name="KSO_WM_SLIDE_SUBTYPE" val="pureTxt"/>
  <p:tag name="KSO_WM_TEMPLATE_SUBCATEGORY" val="0"/>
</p:tagLst>
</file>

<file path=ppt/tags/tag132.xml><?xml version="1.0" encoding="utf-8"?>
<p:tagLst xmlns:p="http://schemas.openxmlformats.org/presentationml/2006/main">
  <p:tag name="KSO_WM_BEAUTIFY_FLAG" val="#wm#"/>
  <p:tag name="KSO_WM_TEMPLATE_CATEGORY" val="custom"/>
  <p:tag name="KSO_WM_TEMPLATE_INDEX" val="20184563"/>
</p:tagLst>
</file>

<file path=ppt/tags/tag133.xml><?xml version="1.0" encoding="utf-8"?>
<p:tagLst xmlns:p="http://schemas.openxmlformats.org/presentationml/2006/main">
  <p:tag name="KSO_WM_BEAUTIFY_FLAG" val="#wm#"/>
  <p:tag name="KSO_WM_TEMPLATE_CATEGORY" val="custom"/>
  <p:tag name="KSO_WM_TEMPLATE_INDEX" val="20184563"/>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563"/>
</p:tagLst>
</file>

<file path=ppt/tags/tag64.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563"/>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TEMPLATE_CATEGORY" val="custom"/>
  <p:tag name="KSO_WM_TEMPLATE_INDEX" val="20184563"/>
  <p:tag name="KSO_WM_TAG_VERSION" val="1.0"/>
  <p:tag name="KSO_WM_BEAUTIFY_FLAG" val="#wm#"/>
  <p:tag name="KSO_WM_TEMPLATE_THUMBS_INDEX" val="1、9、12、4、5、18、21"/>
  <p:tag name="KSO_WM_TEMPLATE_SUBCATEGORY" val="0"/>
</p:tagLst>
</file>

<file path=ppt/tags/tag69.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a"/>
  <p:tag name="KSO_WM_UNIT_INDEX" val="1"/>
  <p:tag name="KSO_WM_UNIT_ID" val="custom20184563_1*a*1"/>
  <p:tag name="KSO_WM_UNIT_LAYERLEVEL" val="1"/>
  <p:tag name="KSO_WM_UNIT_VALUE" val="13"/>
  <p:tag name="KSO_WM_UNIT_ISCONTENTSTITLE" val="0"/>
  <p:tag name="KSO_WM_UNIT_HIGHLIGHT" val="0"/>
  <p:tag name="KSO_WM_UNIT_COMPATIBLE" val="0"/>
  <p:tag name="KSO_WM_UNIT_PRESET_TEXT" val="欧美蓝色大气工作总结"/>
  <p:tag name="KSO_WM_UNIT_NOCLEAR" val="0"/>
  <p:tag name="KSO_WM_UNIT_DIAGRAM_ISNUMVISUAL" val="0"/>
  <p:tag name="KSO_WM_UNIT_DIAGRAM_ISREFERUNIT"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b"/>
  <p:tag name="KSO_WM_UNIT_INDEX" val="1"/>
  <p:tag name="KSO_WM_UNIT_ID" val="custom20184563_1*b*1"/>
  <p:tag name="KSO_WM_UNIT_LAYERLEVEL" val="1"/>
  <p:tag name="KSO_WM_UNIT_VALUE" val="66"/>
  <p:tag name="KSO_WM_UNIT_ISCONTENTSTITLE" val="0"/>
  <p:tag name="KSO_WM_UNIT_HIGHLIGHT" val="0"/>
  <p:tag name="KSO_WM_UNIT_COMPATIBLE" val="0"/>
  <p:tag name="KSO_WM_UNIT_PRESET_TEXT" val="Lorem ipsum dolor sit amet, consectetur adipisicing elit."/>
  <p:tag name="KSO_WM_UNIT_NOCLEAR" val="0"/>
  <p:tag name="KSO_WM_UNIT_DIAGRAM_ISNUMVISUAL" val="0"/>
  <p:tag name="KSO_WM_UNIT_DIAGRAM_ISREFERUNIT" val="0"/>
</p:tagLst>
</file>

<file path=ppt/tags/tag71.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b"/>
  <p:tag name="KSO_WM_UNIT_INDEX" val="1"/>
  <p:tag name="KSO_WM_UNIT_ID" val="custom20184563_1*b*1"/>
  <p:tag name="KSO_WM_UNIT_LAYERLEVEL" val="1"/>
  <p:tag name="KSO_WM_UNIT_VALUE" val="66"/>
  <p:tag name="KSO_WM_UNIT_ISCONTENTSTITLE" val="0"/>
  <p:tag name="KSO_WM_UNIT_HIGHLIGHT" val="0"/>
  <p:tag name="KSO_WM_UNIT_COMPATIBLE" val="0"/>
  <p:tag name="KSO_WM_UNIT_PRESET_TEXT" val="Lorem ipsum dolor sit amet, consectetur adipisicing elit."/>
  <p:tag name="KSO_WM_UNIT_NOCLEAR" val="0"/>
  <p:tag name="KSO_WM_UNIT_DIAGRAM_ISNUMVISUAL" val="0"/>
  <p:tag name="KSO_WM_UNIT_DIAGRAM_ISREFERUNIT" val="0"/>
</p:tagLst>
</file>

<file path=ppt/tags/tag72.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b"/>
  <p:tag name="KSO_WM_UNIT_INDEX" val="1"/>
  <p:tag name="KSO_WM_UNIT_ID" val="custom20184563_1*b*1"/>
  <p:tag name="KSO_WM_UNIT_LAYERLEVEL" val="1"/>
  <p:tag name="KSO_WM_UNIT_VALUE" val="66"/>
  <p:tag name="KSO_WM_UNIT_ISCONTENTSTITLE" val="0"/>
  <p:tag name="KSO_WM_UNIT_HIGHLIGHT" val="0"/>
  <p:tag name="KSO_WM_UNIT_COMPATIBLE" val="0"/>
  <p:tag name="KSO_WM_UNIT_PRESET_TEXT" val="Lorem ipsum dolor sit amet, consectetur adipisicing elit."/>
  <p:tag name="KSO_WM_UNIT_NOCLEAR" val="0"/>
  <p:tag name="KSO_WM_UNIT_DIAGRAM_ISNUMVISUAL" val="0"/>
  <p:tag name="KSO_WM_UNIT_DIAGRAM_ISREFERUNIT" val="0"/>
</p:tagLst>
</file>

<file path=ppt/tags/tag73.xml><?xml version="1.0" encoding="utf-8"?>
<p:tagLst xmlns:p="http://schemas.openxmlformats.org/presentationml/2006/main">
  <p:tag name="KSO_WM_TEMPLATE_CATEGORY" val="custom"/>
  <p:tag name="KSO_WM_TEMPLATE_INDEX" val="20184563"/>
  <p:tag name="KSO_WM_TAG_VERSION" val="1.0"/>
  <p:tag name="KSO_WM_SLIDE_ID" val="custom20184563_1"/>
  <p:tag name="KSO_WM_SLIDE_INDEX" val="1"/>
  <p:tag name="KSO_WM_SLIDE_ITEM_CNT" val="0"/>
  <p:tag name="KSO_WM_SLIDE_LAYOUT" val="a_b"/>
  <p:tag name="KSO_WM_SLIDE_LAYOUT_CNT" val="1_1"/>
  <p:tag name="KSO_WM_SLIDE_TYPE" val="title"/>
  <p:tag name="KSO_WM_BEAUTIFY_FLAG" val="#wm#"/>
  <p:tag name="KSO_WM_TEMPLATE_THUMBS_INDEX" val="1、9、12、4、5、18、21"/>
  <p:tag name="KSO_WM_SLIDE_SUBTYPE" val="pureTxt"/>
  <p:tag name="KSO_WM_TEMPLATE_SUBCATEGORY" val="0"/>
</p:tagLst>
</file>

<file path=ppt/tags/tag74.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a"/>
  <p:tag name="KSO_WM_UNIT_INDEX" val="1"/>
  <p:tag name="KSO_WM_UNIT_LAYERLEVEL" val="1"/>
  <p:tag name="KSO_WM_UNIT_ISCONTENTSTITLE" val="1"/>
  <p:tag name="KSO_WM_UNIT_VALUE" val="11"/>
  <p:tag name="KSO_WM_UNIT_HIGHLIGHT" val="0"/>
  <p:tag name="KSO_WM_UNIT_COMPATIBLE" val="0"/>
  <p:tag name="KSO_WM_DIAGRAM_GROUP_CODE" val="l1-1"/>
  <p:tag name="KSO_WM_UNIT_ID" val="custom20184563_6*a*1"/>
  <p:tag name="KSO_WM_UNIT_PRESET_TEXT" val="CONTENTS"/>
  <p:tag name="KSO_WM_UNIT_NOCLEAR" val="0"/>
  <p:tag name="KSO_WM_UNIT_DIAGRAM_ISNUMVISUAL" val="0"/>
  <p:tag name="KSO_WM_UNIT_DIAGRAM_ISREFERUNIT" val="0"/>
</p:tagLst>
</file>

<file path=ppt/tags/tag75.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f"/>
  <p:tag name="KSO_WM_UNIT_INDEX" val="1_1_1"/>
  <p:tag name="KSO_WM_UNIT_LAYERLEVEL" val="1_1_1"/>
  <p:tag name="KSO_WM_UNIT_VALUE" val="13"/>
  <p:tag name="KSO_WM_UNIT_HIGHLIGHT" val="0"/>
  <p:tag name="KSO_WM_UNIT_COMPATIBLE" val="0"/>
  <p:tag name="KSO_WM_DIAGRAM_GROUP_CODE" val="l1-1"/>
  <p:tag name="KSO_WM_UNIT_ID" val="custom20184563_6*l_h_f*1_1_1"/>
  <p:tag name="KSO_WM_UNIT_PRESET_TEXT" val="LOREM IPSUM DOLOR"/>
  <p:tag name="KSO_WM_UNIT_NOCLEAR" val="0"/>
  <p:tag name="KSO_WM_UNIT_DIAGRAM_ISNUMVISUAL" val="0"/>
  <p:tag name="KSO_WM_UNIT_DIAGRAM_ISREFERUNIT" val="0"/>
</p:tagLst>
</file>

<file path=ppt/tags/tag76.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i"/>
  <p:tag name="KSO_WM_UNIT_INDEX" val="1_1_1"/>
  <p:tag name="KSO_WM_UNIT_ID" val="custom20184563_6*l_h_i*1_1_1"/>
  <p:tag name="KSO_WM_UNIT_LAYERLEVEL" val="1_1_1"/>
  <p:tag name="KSO_WM_DIAGRAM_GROUP_CODE" val="l1-1"/>
  <p:tag name="KSO_WM_UNIT_HIGHLIGHT" val="0"/>
  <p:tag name="KSO_WM_UNIT_COMPATIBLE" val="0"/>
  <p:tag name="KSO_WM_UNIT_DIAGRAM_ISNUMVISUAL" val="0"/>
  <p:tag name="KSO_WM_UNIT_DIAGRAM_ISREFERUNIT" val="0"/>
</p:tagLst>
</file>

<file path=ppt/tags/tag77.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i"/>
  <p:tag name="KSO_WM_UNIT_INDEX" val="1_1_2"/>
  <p:tag name="KSO_WM_UNIT_ID" val="custom20184563_6*l_h_i*1_1_2"/>
  <p:tag name="KSO_WM_UNIT_LAYERLEVEL" val="1_1_1"/>
  <p:tag name="KSO_WM_DIAGRAM_GROUP_CODE" val="l1-1"/>
  <p:tag name="KSO_WM_UNIT_HIGHLIGHT" val="0"/>
  <p:tag name="KSO_WM_UNIT_COMPATIBLE" val="0"/>
  <p:tag name="KSO_WM_UNIT_DIAGRAM_ISNUMVISUAL" val="0"/>
  <p:tag name="KSO_WM_UNIT_DIAGRAM_ISREFERUNIT" val="0"/>
</p:tagLst>
</file>

<file path=ppt/tags/tag78.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f"/>
  <p:tag name="KSO_WM_UNIT_INDEX" val="1_1_1"/>
  <p:tag name="KSO_WM_UNIT_LAYERLEVEL" val="1_1_1"/>
  <p:tag name="KSO_WM_UNIT_VALUE" val="13"/>
  <p:tag name="KSO_WM_UNIT_HIGHLIGHT" val="0"/>
  <p:tag name="KSO_WM_UNIT_COMPATIBLE" val="0"/>
  <p:tag name="KSO_WM_DIAGRAM_GROUP_CODE" val="l1-1"/>
  <p:tag name="KSO_WM_UNIT_ID" val="custom20184563_6*l_h_f*1_1_1"/>
  <p:tag name="KSO_WM_UNIT_PRESET_TEXT" val="LOREM IPSUM DOLOR"/>
  <p:tag name="KSO_WM_UNIT_NOCLEAR" val="0"/>
  <p:tag name="KSO_WM_UNIT_DIAGRAM_ISNUMVISUAL" val="0"/>
  <p:tag name="KSO_WM_UNIT_DIAGRAM_ISREFERUNIT" val="0"/>
</p:tagLst>
</file>

<file path=ppt/tags/tag79.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i"/>
  <p:tag name="KSO_WM_UNIT_INDEX" val="1_1_1"/>
  <p:tag name="KSO_WM_UNIT_ID" val="custom20184563_6*l_h_i*1_1_1"/>
  <p:tag name="KSO_WM_UNIT_LAYERLEVEL" val="1_1_1"/>
  <p:tag name="KSO_WM_DIAGRAM_GROUP_CODE" val="l1-1"/>
  <p:tag name="KSO_WM_UNIT_HIGHLIGHT" val="0"/>
  <p:tag name="KSO_WM_UNIT_COMPATIBLE" val="0"/>
  <p:tag name="KSO_WM_UNIT_DIAGRAM_ISNUMVISUAL" val="0"/>
  <p:tag name="KSO_WM_UNIT_DIAGRAM_ISREFERUNIT" val="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i"/>
  <p:tag name="KSO_WM_UNIT_INDEX" val="1_1_2"/>
  <p:tag name="KSO_WM_UNIT_ID" val="custom20184563_6*l_h_i*1_1_2"/>
  <p:tag name="KSO_WM_UNIT_LAYERLEVEL" val="1_1_1"/>
  <p:tag name="KSO_WM_DIAGRAM_GROUP_CODE" val="l1-1"/>
  <p:tag name="KSO_WM_UNIT_HIGHLIGHT" val="0"/>
  <p:tag name="KSO_WM_UNIT_COMPATIBLE" val="0"/>
  <p:tag name="KSO_WM_UNIT_DIAGRAM_ISNUMVISUAL" val="0"/>
  <p:tag name="KSO_WM_UNIT_DIAGRAM_ISREFERUNIT" val="0"/>
</p:tagLst>
</file>

<file path=ppt/tags/tag81.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f"/>
  <p:tag name="KSO_WM_UNIT_INDEX" val="1_1_1"/>
  <p:tag name="KSO_WM_UNIT_LAYERLEVEL" val="1_1_1"/>
  <p:tag name="KSO_WM_UNIT_VALUE" val="13"/>
  <p:tag name="KSO_WM_UNIT_HIGHLIGHT" val="0"/>
  <p:tag name="KSO_WM_UNIT_COMPATIBLE" val="0"/>
  <p:tag name="KSO_WM_DIAGRAM_GROUP_CODE" val="l1-1"/>
  <p:tag name="KSO_WM_UNIT_ID" val="custom20184563_6*l_h_f*1_1_1"/>
  <p:tag name="KSO_WM_UNIT_PRESET_TEXT" val="LOREM IPSUM DOLOR"/>
  <p:tag name="KSO_WM_UNIT_NOCLEAR" val="0"/>
  <p:tag name="KSO_WM_UNIT_DIAGRAM_ISNUMVISUAL" val="0"/>
  <p:tag name="KSO_WM_UNIT_DIAGRAM_ISREFERUNIT" val="0"/>
</p:tagLst>
</file>

<file path=ppt/tags/tag82.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i"/>
  <p:tag name="KSO_WM_UNIT_INDEX" val="1_1_1"/>
  <p:tag name="KSO_WM_UNIT_ID" val="custom20184563_6*l_h_i*1_1_1"/>
  <p:tag name="KSO_WM_UNIT_LAYERLEVEL" val="1_1_1"/>
  <p:tag name="KSO_WM_DIAGRAM_GROUP_CODE" val="l1-1"/>
  <p:tag name="KSO_WM_UNIT_HIGHLIGHT" val="0"/>
  <p:tag name="KSO_WM_UNIT_COMPATIBLE" val="0"/>
  <p:tag name="KSO_WM_UNIT_DIAGRAM_ISNUMVISUAL" val="0"/>
  <p:tag name="KSO_WM_UNIT_DIAGRAM_ISREFERUNIT" val="0"/>
</p:tagLst>
</file>

<file path=ppt/tags/tag83.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i"/>
  <p:tag name="KSO_WM_UNIT_INDEX" val="1_1_2"/>
  <p:tag name="KSO_WM_UNIT_ID" val="custom20184563_6*l_h_i*1_1_2"/>
  <p:tag name="KSO_WM_UNIT_LAYERLEVEL" val="1_1_1"/>
  <p:tag name="KSO_WM_DIAGRAM_GROUP_CODE" val="l1-1"/>
  <p:tag name="KSO_WM_UNIT_HIGHLIGHT" val="0"/>
  <p:tag name="KSO_WM_UNIT_COMPATIBLE" val="0"/>
  <p:tag name="KSO_WM_UNIT_DIAGRAM_ISNUMVISUAL" val="0"/>
  <p:tag name="KSO_WM_UNIT_DIAGRAM_ISREFERUNIT" val="0"/>
</p:tagLst>
</file>

<file path=ppt/tags/tag84.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f"/>
  <p:tag name="KSO_WM_UNIT_INDEX" val="1_1_1"/>
  <p:tag name="KSO_WM_UNIT_LAYERLEVEL" val="1_1_1"/>
  <p:tag name="KSO_WM_UNIT_VALUE" val="13"/>
  <p:tag name="KSO_WM_UNIT_HIGHLIGHT" val="0"/>
  <p:tag name="KSO_WM_UNIT_COMPATIBLE" val="0"/>
  <p:tag name="KSO_WM_DIAGRAM_GROUP_CODE" val="l1-1"/>
  <p:tag name="KSO_WM_UNIT_ID" val="custom20184563_6*l_h_f*1_1_1"/>
  <p:tag name="KSO_WM_UNIT_PRESET_TEXT" val="LOREM IPSUM DOLOR"/>
  <p:tag name="KSO_WM_UNIT_NOCLEAR" val="0"/>
  <p:tag name="KSO_WM_UNIT_DIAGRAM_ISNUMVISUAL" val="0"/>
  <p:tag name="KSO_WM_UNIT_DIAGRAM_ISREFERUNIT" val="0"/>
</p:tagLst>
</file>

<file path=ppt/tags/tag85.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i"/>
  <p:tag name="KSO_WM_UNIT_INDEX" val="1_1_1"/>
  <p:tag name="KSO_WM_UNIT_ID" val="custom20184563_6*l_h_i*1_1_1"/>
  <p:tag name="KSO_WM_UNIT_LAYERLEVEL" val="1_1_1"/>
  <p:tag name="KSO_WM_DIAGRAM_GROUP_CODE" val="l1-1"/>
  <p:tag name="KSO_WM_UNIT_HIGHLIGHT" val="0"/>
  <p:tag name="KSO_WM_UNIT_COMPATIBLE" val="0"/>
  <p:tag name="KSO_WM_UNIT_DIAGRAM_ISNUMVISUAL" val="0"/>
  <p:tag name="KSO_WM_UNIT_DIAGRAM_ISREFERUNIT" val="0"/>
</p:tagLst>
</file>

<file path=ppt/tags/tag86.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i"/>
  <p:tag name="KSO_WM_UNIT_INDEX" val="1_1_2"/>
  <p:tag name="KSO_WM_UNIT_ID" val="custom20184563_6*l_h_i*1_1_2"/>
  <p:tag name="KSO_WM_UNIT_LAYERLEVEL" val="1_1_1"/>
  <p:tag name="KSO_WM_DIAGRAM_GROUP_CODE" val="l1-1"/>
  <p:tag name="KSO_WM_UNIT_HIGHLIGHT" val="0"/>
  <p:tag name="KSO_WM_UNIT_COMPATIBLE" val="0"/>
  <p:tag name="KSO_WM_UNIT_DIAGRAM_ISNUMVISUAL" val="0"/>
  <p:tag name="KSO_WM_UNIT_DIAGRAM_ISREFERUNIT" val="0"/>
</p:tagLst>
</file>

<file path=ppt/tags/tag87.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f"/>
  <p:tag name="KSO_WM_UNIT_INDEX" val="1_1_1"/>
  <p:tag name="KSO_WM_UNIT_LAYERLEVEL" val="1_1_1"/>
  <p:tag name="KSO_WM_UNIT_VALUE" val="13"/>
  <p:tag name="KSO_WM_UNIT_HIGHLIGHT" val="0"/>
  <p:tag name="KSO_WM_UNIT_COMPATIBLE" val="0"/>
  <p:tag name="KSO_WM_DIAGRAM_GROUP_CODE" val="l1-1"/>
  <p:tag name="KSO_WM_UNIT_ID" val="custom20184563_6*l_h_f*1_1_1"/>
  <p:tag name="KSO_WM_UNIT_PRESET_TEXT" val="LOREM IPSUM DOLOR"/>
  <p:tag name="KSO_WM_UNIT_NOCLEAR" val="0"/>
  <p:tag name="KSO_WM_UNIT_DIAGRAM_ISNUMVISUAL" val="0"/>
  <p:tag name="KSO_WM_UNIT_DIAGRAM_ISREFERUNIT" val="0"/>
</p:tagLst>
</file>

<file path=ppt/tags/tag88.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i"/>
  <p:tag name="KSO_WM_UNIT_INDEX" val="1_1_1"/>
  <p:tag name="KSO_WM_UNIT_ID" val="custom20184563_6*l_h_i*1_1_1"/>
  <p:tag name="KSO_WM_UNIT_LAYERLEVEL" val="1_1_1"/>
  <p:tag name="KSO_WM_DIAGRAM_GROUP_CODE" val="l1-1"/>
  <p:tag name="KSO_WM_UNIT_HIGHLIGHT" val="0"/>
  <p:tag name="KSO_WM_UNIT_COMPATIBLE" val="0"/>
  <p:tag name="KSO_WM_UNIT_DIAGRAM_ISNUMVISUAL" val="0"/>
  <p:tag name="KSO_WM_UNIT_DIAGRAM_ISREFERUNIT" val="0"/>
</p:tagLst>
</file>

<file path=ppt/tags/tag89.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i"/>
  <p:tag name="KSO_WM_UNIT_INDEX" val="1_1_2"/>
  <p:tag name="KSO_WM_UNIT_ID" val="custom20184563_6*l_h_i*1_1_2"/>
  <p:tag name="KSO_WM_UNIT_LAYERLEVEL" val="1_1_1"/>
  <p:tag name="KSO_WM_DIAGRAM_GROUP_CODE" val="l1-1"/>
  <p:tag name="KSO_WM_UNIT_HIGHLIGHT" val="0"/>
  <p:tag name="KSO_WM_UNIT_COMPATIBLE" val="0"/>
  <p:tag name="KSO_WM_UNIT_DIAGRAM_ISNUMVISUAL" val="0"/>
  <p:tag name="KSO_WM_UNIT_DIAGRAM_ISREFERUNIT" val="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f"/>
  <p:tag name="KSO_WM_UNIT_INDEX" val="1_1_1"/>
  <p:tag name="KSO_WM_UNIT_LAYERLEVEL" val="1_1_1"/>
  <p:tag name="KSO_WM_UNIT_VALUE" val="13"/>
  <p:tag name="KSO_WM_UNIT_HIGHLIGHT" val="0"/>
  <p:tag name="KSO_WM_UNIT_COMPATIBLE" val="0"/>
  <p:tag name="KSO_WM_DIAGRAM_GROUP_CODE" val="l1-1"/>
  <p:tag name="KSO_WM_UNIT_ID" val="custom20184563_6*l_h_f*1_1_1"/>
  <p:tag name="KSO_WM_UNIT_PRESET_TEXT" val="LOREM IPSUM DOLOR"/>
  <p:tag name="KSO_WM_UNIT_NOCLEAR" val="0"/>
  <p:tag name="KSO_WM_UNIT_DIAGRAM_ISNUMVISUAL" val="0"/>
  <p:tag name="KSO_WM_UNIT_DIAGRAM_ISREFERUNIT" val="0"/>
</p:tagLst>
</file>

<file path=ppt/tags/tag91.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i"/>
  <p:tag name="KSO_WM_UNIT_INDEX" val="1_1_1"/>
  <p:tag name="KSO_WM_UNIT_ID" val="custom20184563_6*l_h_i*1_1_1"/>
  <p:tag name="KSO_WM_UNIT_LAYERLEVEL" val="1_1_1"/>
  <p:tag name="KSO_WM_DIAGRAM_GROUP_CODE" val="l1-1"/>
  <p:tag name="KSO_WM_UNIT_HIGHLIGHT" val="0"/>
  <p:tag name="KSO_WM_UNIT_COMPATIBLE" val="0"/>
  <p:tag name="KSO_WM_UNIT_DIAGRAM_ISNUMVISUAL" val="0"/>
  <p:tag name="KSO_WM_UNIT_DIAGRAM_ISREFERUNIT" val="0"/>
</p:tagLst>
</file>

<file path=ppt/tags/tag92.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i"/>
  <p:tag name="KSO_WM_UNIT_INDEX" val="1_1_2"/>
  <p:tag name="KSO_WM_UNIT_ID" val="custom20184563_6*l_h_i*1_1_2"/>
  <p:tag name="KSO_WM_UNIT_LAYERLEVEL" val="1_1_1"/>
  <p:tag name="KSO_WM_DIAGRAM_GROUP_CODE" val="l1-1"/>
  <p:tag name="KSO_WM_UNIT_HIGHLIGHT" val="0"/>
  <p:tag name="KSO_WM_UNIT_COMPATIBLE" val="0"/>
  <p:tag name="KSO_WM_UNIT_DIAGRAM_ISNUMVISUAL" val="0"/>
  <p:tag name="KSO_WM_UNIT_DIAGRAM_ISREFERUNIT" val="0"/>
</p:tagLst>
</file>

<file path=ppt/tags/tag93.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f"/>
  <p:tag name="KSO_WM_UNIT_INDEX" val="1_1_1"/>
  <p:tag name="KSO_WM_UNIT_LAYERLEVEL" val="1_1_1"/>
  <p:tag name="KSO_WM_UNIT_VALUE" val="13"/>
  <p:tag name="KSO_WM_UNIT_HIGHLIGHT" val="0"/>
  <p:tag name="KSO_WM_UNIT_COMPATIBLE" val="0"/>
  <p:tag name="KSO_WM_DIAGRAM_GROUP_CODE" val="l1-1"/>
  <p:tag name="KSO_WM_UNIT_ID" val="custom20184563_6*l_h_f*1_1_1"/>
  <p:tag name="KSO_WM_UNIT_PRESET_TEXT" val="LOREM IPSUM DOLOR"/>
  <p:tag name="KSO_WM_UNIT_NOCLEAR" val="0"/>
  <p:tag name="KSO_WM_UNIT_DIAGRAM_ISNUMVISUAL" val="0"/>
  <p:tag name="KSO_WM_UNIT_DIAGRAM_ISREFERUNIT" val="0"/>
</p:tagLst>
</file>

<file path=ppt/tags/tag94.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i"/>
  <p:tag name="KSO_WM_UNIT_INDEX" val="1_1_1"/>
  <p:tag name="KSO_WM_UNIT_ID" val="custom20184563_6*l_h_i*1_1_1"/>
  <p:tag name="KSO_WM_UNIT_LAYERLEVEL" val="1_1_1"/>
  <p:tag name="KSO_WM_DIAGRAM_GROUP_CODE" val="l1-1"/>
  <p:tag name="KSO_WM_UNIT_HIGHLIGHT" val="0"/>
  <p:tag name="KSO_WM_UNIT_COMPATIBLE" val="0"/>
  <p:tag name="KSO_WM_UNIT_DIAGRAM_ISNUMVISUAL" val="0"/>
  <p:tag name="KSO_WM_UNIT_DIAGRAM_ISREFERUNIT" val="0"/>
</p:tagLst>
</file>

<file path=ppt/tags/tag95.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i"/>
  <p:tag name="KSO_WM_UNIT_INDEX" val="1_1_2"/>
  <p:tag name="KSO_WM_UNIT_ID" val="custom20184563_6*l_h_i*1_1_2"/>
  <p:tag name="KSO_WM_UNIT_LAYERLEVEL" val="1_1_1"/>
  <p:tag name="KSO_WM_DIAGRAM_GROUP_CODE" val="l1-1"/>
  <p:tag name="KSO_WM_UNIT_HIGHLIGHT" val="0"/>
  <p:tag name="KSO_WM_UNIT_COMPATIBLE" val="0"/>
  <p:tag name="KSO_WM_UNIT_DIAGRAM_ISNUMVISUAL" val="0"/>
  <p:tag name="KSO_WM_UNIT_DIAGRAM_ISREFERUNIT" val="0"/>
</p:tagLst>
</file>

<file path=ppt/tags/tag96.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f"/>
  <p:tag name="KSO_WM_UNIT_INDEX" val="1_1_1"/>
  <p:tag name="KSO_WM_UNIT_LAYERLEVEL" val="1_1_1"/>
  <p:tag name="KSO_WM_UNIT_VALUE" val="13"/>
  <p:tag name="KSO_WM_UNIT_HIGHLIGHT" val="0"/>
  <p:tag name="KSO_WM_UNIT_COMPATIBLE" val="0"/>
  <p:tag name="KSO_WM_DIAGRAM_GROUP_CODE" val="l1-1"/>
  <p:tag name="KSO_WM_UNIT_ID" val="custom20184563_6*l_h_f*1_1_1"/>
  <p:tag name="KSO_WM_UNIT_PRESET_TEXT" val="LOREM IPSUM DOLOR"/>
  <p:tag name="KSO_WM_UNIT_NOCLEAR" val="0"/>
  <p:tag name="KSO_WM_UNIT_DIAGRAM_ISNUMVISUAL" val="0"/>
  <p:tag name="KSO_WM_UNIT_DIAGRAM_ISREFERUNIT" val="0"/>
</p:tagLst>
</file>

<file path=ppt/tags/tag97.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i"/>
  <p:tag name="KSO_WM_UNIT_INDEX" val="1_1_1"/>
  <p:tag name="KSO_WM_UNIT_ID" val="custom20184563_6*l_h_i*1_1_1"/>
  <p:tag name="KSO_WM_UNIT_LAYERLEVEL" val="1_1_1"/>
  <p:tag name="KSO_WM_DIAGRAM_GROUP_CODE" val="l1-1"/>
  <p:tag name="KSO_WM_UNIT_HIGHLIGHT" val="0"/>
  <p:tag name="KSO_WM_UNIT_COMPATIBLE" val="0"/>
  <p:tag name="KSO_WM_UNIT_DIAGRAM_ISNUMVISUAL" val="0"/>
  <p:tag name="KSO_WM_UNIT_DIAGRAM_ISREFERUNIT" val="0"/>
</p:tagLst>
</file>

<file path=ppt/tags/tag98.xml><?xml version="1.0" encoding="utf-8"?>
<p:tagLst xmlns:p="http://schemas.openxmlformats.org/presentationml/2006/main">
  <p:tag name="KSO_WM_TEMPLATE_CATEGORY" val="custom"/>
  <p:tag name="KSO_WM_TEMPLATE_INDEX" val="20184563"/>
  <p:tag name="KSO_WM_TAG_VERSION" val="1.0"/>
  <p:tag name="KSO_WM_BEAUTIFY_FLAG" val="#wm#"/>
  <p:tag name="KSO_WM_UNIT_TYPE" val="l_h_i"/>
  <p:tag name="KSO_WM_UNIT_INDEX" val="1_1_2"/>
  <p:tag name="KSO_WM_UNIT_ID" val="custom20184563_6*l_h_i*1_1_2"/>
  <p:tag name="KSO_WM_UNIT_LAYERLEVEL" val="1_1_1"/>
  <p:tag name="KSO_WM_DIAGRAM_GROUP_CODE" val="l1-1"/>
  <p:tag name="KSO_WM_UNIT_HIGHLIGHT" val="0"/>
  <p:tag name="KSO_WM_UNIT_COMPATIBLE" val="0"/>
  <p:tag name="KSO_WM_UNIT_DIAGRAM_ISNUMVISUAL" val="0"/>
  <p:tag name="KSO_WM_UNIT_DIAGRAM_ISREFERUNIT" val="0"/>
</p:tagLst>
</file>

<file path=ppt/tags/tag99.xml><?xml version="1.0" encoding="utf-8"?>
<p:tagLst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TEMPLATE_CATEGORY" val="custom"/>
  <p:tag name="KSO_WM_TEMPLATE_INDEX" val="20184563"/>
  <p:tag name="KSO_WM_SLIDE_ID" val="custom20184563_6"/>
  <p:tag name="KSO_WM_SLIDE_INDEX" val="6"/>
  <p:tag name="KSO_WM_DIAGRAM_GROUP_CODE" val="l1-1"/>
  <p:tag name="KSO_WM_TEMPLATE_THUMBS_INDEX" val="1、2、3、4、5、6"/>
  <p:tag name="KSO_WM_SLIDE_SUBTYPE" val="diag"/>
  <p:tag name="KSO_WM_TEMPLATE_SUBCATEGORY" val="0"/>
  <p:tag name="KSO_WM_SLIDE_DIAGTYPE" val="l"/>
</p:tagLst>
</file>

<file path=ppt/theme/theme1.xml><?xml version="1.0" encoding="utf-8"?>
<a:theme xmlns:a="http://schemas.openxmlformats.org/drawingml/2006/main" name="1_Office 主题">
  <a:themeElements>
    <a:clrScheme name="自定义 110">
      <a:dk1>
        <a:srgbClr val="000000"/>
      </a:dk1>
      <a:lt1>
        <a:srgbClr val="FFFFFF"/>
      </a:lt1>
      <a:dk2>
        <a:srgbClr val="0B5F84"/>
      </a:dk2>
      <a:lt2>
        <a:srgbClr val="FFFFFF"/>
      </a:lt2>
      <a:accent1>
        <a:srgbClr val="0B5F84"/>
      </a:accent1>
      <a:accent2>
        <a:srgbClr val="272F42"/>
      </a:accent2>
      <a:accent3>
        <a:srgbClr val="0B5F84"/>
      </a:accent3>
      <a:accent4>
        <a:srgbClr val="BFBFBF"/>
      </a:accent4>
      <a:accent5>
        <a:srgbClr val="000000"/>
      </a:accent5>
      <a:accent6>
        <a:srgbClr val="FFFFFF"/>
      </a:accent6>
      <a:hlink>
        <a:srgbClr val="2B2B2B"/>
      </a:hlink>
      <a:folHlink>
        <a:srgbClr val="C00000"/>
      </a:folHlink>
    </a:clrScheme>
    <a:fontScheme name="自定义 7">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10">
    <a:dk1>
      <a:srgbClr val="000000"/>
    </a:dk1>
    <a:lt1>
      <a:srgbClr val="FFFFFF"/>
    </a:lt1>
    <a:dk2>
      <a:srgbClr val="0B5F84"/>
    </a:dk2>
    <a:lt2>
      <a:srgbClr val="FFFFFF"/>
    </a:lt2>
    <a:accent1>
      <a:srgbClr val="0B5F84"/>
    </a:accent1>
    <a:accent2>
      <a:srgbClr val="272F42"/>
    </a:accent2>
    <a:accent3>
      <a:srgbClr val="0B5F84"/>
    </a:accent3>
    <a:accent4>
      <a:srgbClr val="BFBFBF"/>
    </a:accent4>
    <a:accent5>
      <a:srgbClr val="000000"/>
    </a:accent5>
    <a:accent6>
      <a:srgbClr val="FFFFFF"/>
    </a:accent6>
    <a:hlink>
      <a:srgbClr val="2B2B2B"/>
    </a:hlink>
    <a:folHlink>
      <a:srgbClr val="C00000"/>
    </a:folHlink>
  </a:clrScheme>
</a:themeOverride>
</file>

<file path=ppt/theme/themeOverride10.xml><?xml version="1.0" encoding="utf-8"?>
<a:themeOverride xmlns:a="http://schemas.openxmlformats.org/drawingml/2006/main">
  <a:clrScheme name="自定义 110">
    <a:dk1>
      <a:srgbClr val="000000"/>
    </a:dk1>
    <a:lt1>
      <a:srgbClr val="FFFFFF"/>
    </a:lt1>
    <a:dk2>
      <a:srgbClr val="0B5F84"/>
    </a:dk2>
    <a:lt2>
      <a:srgbClr val="FFFFFF"/>
    </a:lt2>
    <a:accent1>
      <a:srgbClr val="0B5F84"/>
    </a:accent1>
    <a:accent2>
      <a:srgbClr val="272F42"/>
    </a:accent2>
    <a:accent3>
      <a:srgbClr val="0B5F84"/>
    </a:accent3>
    <a:accent4>
      <a:srgbClr val="BFBFBF"/>
    </a:accent4>
    <a:accent5>
      <a:srgbClr val="000000"/>
    </a:accent5>
    <a:accent6>
      <a:srgbClr val="FFFFFF"/>
    </a:accent6>
    <a:hlink>
      <a:srgbClr val="2B2B2B"/>
    </a:hlink>
    <a:folHlink>
      <a:srgbClr val="C00000"/>
    </a:folHlink>
  </a:clrScheme>
</a:themeOverride>
</file>

<file path=ppt/theme/themeOverride2.xml><?xml version="1.0" encoding="utf-8"?>
<a:themeOverride xmlns:a="http://schemas.openxmlformats.org/drawingml/2006/main">
  <a:clrScheme name="自定义 110">
    <a:dk1>
      <a:srgbClr val="000000"/>
    </a:dk1>
    <a:lt1>
      <a:srgbClr val="FFFFFF"/>
    </a:lt1>
    <a:dk2>
      <a:srgbClr val="0B5F84"/>
    </a:dk2>
    <a:lt2>
      <a:srgbClr val="FFFFFF"/>
    </a:lt2>
    <a:accent1>
      <a:srgbClr val="0B5F84"/>
    </a:accent1>
    <a:accent2>
      <a:srgbClr val="272F42"/>
    </a:accent2>
    <a:accent3>
      <a:srgbClr val="0B5F84"/>
    </a:accent3>
    <a:accent4>
      <a:srgbClr val="BFBFBF"/>
    </a:accent4>
    <a:accent5>
      <a:srgbClr val="000000"/>
    </a:accent5>
    <a:accent6>
      <a:srgbClr val="FFFFFF"/>
    </a:accent6>
    <a:hlink>
      <a:srgbClr val="2B2B2B"/>
    </a:hlink>
    <a:folHlink>
      <a:srgbClr val="C00000"/>
    </a:folHlink>
  </a:clrScheme>
</a:themeOverride>
</file>

<file path=ppt/theme/themeOverride3.xml><?xml version="1.0" encoding="utf-8"?>
<a:themeOverride xmlns:a="http://schemas.openxmlformats.org/drawingml/2006/main">
  <a:clrScheme name="自定义 110">
    <a:dk1>
      <a:srgbClr val="000000"/>
    </a:dk1>
    <a:lt1>
      <a:srgbClr val="FFFFFF"/>
    </a:lt1>
    <a:dk2>
      <a:srgbClr val="0B5F84"/>
    </a:dk2>
    <a:lt2>
      <a:srgbClr val="FFFFFF"/>
    </a:lt2>
    <a:accent1>
      <a:srgbClr val="0B5F84"/>
    </a:accent1>
    <a:accent2>
      <a:srgbClr val="272F42"/>
    </a:accent2>
    <a:accent3>
      <a:srgbClr val="0B5F84"/>
    </a:accent3>
    <a:accent4>
      <a:srgbClr val="BFBFBF"/>
    </a:accent4>
    <a:accent5>
      <a:srgbClr val="000000"/>
    </a:accent5>
    <a:accent6>
      <a:srgbClr val="FFFFFF"/>
    </a:accent6>
    <a:hlink>
      <a:srgbClr val="2B2B2B"/>
    </a:hlink>
    <a:folHlink>
      <a:srgbClr val="C00000"/>
    </a:folHlink>
  </a:clrScheme>
</a:themeOverride>
</file>

<file path=ppt/theme/themeOverride4.xml><?xml version="1.0" encoding="utf-8"?>
<a:themeOverride xmlns:a="http://schemas.openxmlformats.org/drawingml/2006/main">
  <a:clrScheme name="自定义 110">
    <a:dk1>
      <a:srgbClr val="000000"/>
    </a:dk1>
    <a:lt1>
      <a:srgbClr val="FFFFFF"/>
    </a:lt1>
    <a:dk2>
      <a:srgbClr val="0B5F84"/>
    </a:dk2>
    <a:lt2>
      <a:srgbClr val="FFFFFF"/>
    </a:lt2>
    <a:accent1>
      <a:srgbClr val="0B5F84"/>
    </a:accent1>
    <a:accent2>
      <a:srgbClr val="272F42"/>
    </a:accent2>
    <a:accent3>
      <a:srgbClr val="0B5F84"/>
    </a:accent3>
    <a:accent4>
      <a:srgbClr val="BFBFBF"/>
    </a:accent4>
    <a:accent5>
      <a:srgbClr val="000000"/>
    </a:accent5>
    <a:accent6>
      <a:srgbClr val="FFFFFF"/>
    </a:accent6>
    <a:hlink>
      <a:srgbClr val="2B2B2B"/>
    </a:hlink>
    <a:folHlink>
      <a:srgbClr val="C00000"/>
    </a:folHlink>
  </a:clrScheme>
</a:themeOverride>
</file>

<file path=ppt/theme/themeOverride5.xml><?xml version="1.0" encoding="utf-8"?>
<a:themeOverride xmlns:a="http://schemas.openxmlformats.org/drawingml/2006/main">
  <a:clrScheme name="自定义 110">
    <a:dk1>
      <a:srgbClr val="000000"/>
    </a:dk1>
    <a:lt1>
      <a:srgbClr val="FFFFFF"/>
    </a:lt1>
    <a:dk2>
      <a:srgbClr val="0B5F84"/>
    </a:dk2>
    <a:lt2>
      <a:srgbClr val="FFFFFF"/>
    </a:lt2>
    <a:accent1>
      <a:srgbClr val="0B5F84"/>
    </a:accent1>
    <a:accent2>
      <a:srgbClr val="272F42"/>
    </a:accent2>
    <a:accent3>
      <a:srgbClr val="0B5F84"/>
    </a:accent3>
    <a:accent4>
      <a:srgbClr val="BFBFBF"/>
    </a:accent4>
    <a:accent5>
      <a:srgbClr val="000000"/>
    </a:accent5>
    <a:accent6>
      <a:srgbClr val="FFFFFF"/>
    </a:accent6>
    <a:hlink>
      <a:srgbClr val="2B2B2B"/>
    </a:hlink>
    <a:folHlink>
      <a:srgbClr val="C00000"/>
    </a:folHlink>
  </a:clrScheme>
</a:themeOverride>
</file>

<file path=ppt/theme/themeOverride6.xml><?xml version="1.0" encoding="utf-8"?>
<a:themeOverride xmlns:a="http://schemas.openxmlformats.org/drawingml/2006/main">
  <a:clrScheme name="自定义 110">
    <a:dk1>
      <a:srgbClr val="000000"/>
    </a:dk1>
    <a:lt1>
      <a:srgbClr val="FFFFFF"/>
    </a:lt1>
    <a:dk2>
      <a:srgbClr val="0B5F84"/>
    </a:dk2>
    <a:lt2>
      <a:srgbClr val="FFFFFF"/>
    </a:lt2>
    <a:accent1>
      <a:srgbClr val="0B5F84"/>
    </a:accent1>
    <a:accent2>
      <a:srgbClr val="272F42"/>
    </a:accent2>
    <a:accent3>
      <a:srgbClr val="0B5F84"/>
    </a:accent3>
    <a:accent4>
      <a:srgbClr val="BFBFBF"/>
    </a:accent4>
    <a:accent5>
      <a:srgbClr val="000000"/>
    </a:accent5>
    <a:accent6>
      <a:srgbClr val="FFFFFF"/>
    </a:accent6>
    <a:hlink>
      <a:srgbClr val="2B2B2B"/>
    </a:hlink>
    <a:folHlink>
      <a:srgbClr val="C00000"/>
    </a:folHlink>
  </a:clrScheme>
</a:themeOverride>
</file>

<file path=ppt/theme/themeOverride7.xml><?xml version="1.0" encoding="utf-8"?>
<a:themeOverride xmlns:a="http://schemas.openxmlformats.org/drawingml/2006/main">
  <a:clrScheme name="自定义 110">
    <a:dk1>
      <a:srgbClr val="000000"/>
    </a:dk1>
    <a:lt1>
      <a:srgbClr val="FFFFFF"/>
    </a:lt1>
    <a:dk2>
      <a:srgbClr val="0B5F84"/>
    </a:dk2>
    <a:lt2>
      <a:srgbClr val="FFFFFF"/>
    </a:lt2>
    <a:accent1>
      <a:srgbClr val="0B5F84"/>
    </a:accent1>
    <a:accent2>
      <a:srgbClr val="272F42"/>
    </a:accent2>
    <a:accent3>
      <a:srgbClr val="0B5F84"/>
    </a:accent3>
    <a:accent4>
      <a:srgbClr val="BFBFBF"/>
    </a:accent4>
    <a:accent5>
      <a:srgbClr val="000000"/>
    </a:accent5>
    <a:accent6>
      <a:srgbClr val="FFFFFF"/>
    </a:accent6>
    <a:hlink>
      <a:srgbClr val="2B2B2B"/>
    </a:hlink>
    <a:folHlink>
      <a:srgbClr val="C00000"/>
    </a:folHlink>
  </a:clrScheme>
</a:themeOverride>
</file>

<file path=ppt/theme/themeOverride8.xml><?xml version="1.0" encoding="utf-8"?>
<a:themeOverride xmlns:a="http://schemas.openxmlformats.org/drawingml/2006/main">
  <a:clrScheme name="自定义 110">
    <a:dk1>
      <a:srgbClr val="000000"/>
    </a:dk1>
    <a:lt1>
      <a:srgbClr val="FFFFFF"/>
    </a:lt1>
    <a:dk2>
      <a:srgbClr val="0B5F84"/>
    </a:dk2>
    <a:lt2>
      <a:srgbClr val="FFFFFF"/>
    </a:lt2>
    <a:accent1>
      <a:srgbClr val="0B5F84"/>
    </a:accent1>
    <a:accent2>
      <a:srgbClr val="272F42"/>
    </a:accent2>
    <a:accent3>
      <a:srgbClr val="0B5F84"/>
    </a:accent3>
    <a:accent4>
      <a:srgbClr val="BFBFBF"/>
    </a:accent4>
    <a:accent5>
      <a:srgbClr val="000000"/>
    </a:accent5>
    <a:accent6>
      <a:srgbClr val="FFFFFF"/>
    </a:accent6>
    <a:hlink>
      <a:srgbClr val="2B2B2B"/>
    </a:hlink>
    <a:folHlink>
      <a:srgbClr val="C00000"/>
    </a:folHlink>
  </a:clrScheme>
</a:themeOverride>
</file>

<file path=ppt/theme/themeOverride9.xml><?xml version="1.0" encoding="utf-8"?>
<a:themeOverride xmlns:a="http://schemas.openxmlformats.org/drawingml/2006/main">
  <a:clrScheme name="自定义 110">
    <a:dk1>
      <a:srgbClr val="000000"/>
    </a:dk1>
    <a:lt1>
      <a:srgbClr val="FFFFFF"/>
    </a:lt1>
    <a:dk2>
      <a:srgbClr val="0B5F84"/>
    </a:dk2>
    <a:lt2>
      <a:srgbClr val="FFFFFF"/>
    </a:lt2>
    <a:accent1>
      <a:srgbClr val="0B5F84"/>
    </a:accent1>
    <a:accent2>
      <a:srgbClr val="272F42"/>
    </a:accent2>
    <a:accent3>
      <a:srgbClr val="0B5F84"/>
    </a:accent3>
    <a:accent4>
      <a:srgbClr val="BFBFBF"/>
    </a:accent4>
    <a:accent5>
      <a:srgbClr val="000000"/>
    </a:accent5>
    <a:accent6>
      <a:srgbClr val="FFFFFF"/>
    </a:accent6>
    <a:hlink>
      <a:srgbClr val="2B2B2B"/>
    </a:hlink>
    <a:folHlink>
      <a:srgbClr val="C00000"/>
    </a:folHlink>
  </a:clrScheme>
</a:themeOverride>
</file>

<file path=docProps/app.xml><?xml version="1.0" encoding="utf-8"?>
<Properties xmlns="http://schemas.openxmlformats.org/officeDocument/2006/extended-properties" xmlns:vt="http://schemas.openxmlformats.org/officeDocument/2006/docPropsVTypes">
  <TotalTime>0</TotalTime>
  <Words>44794</Words>
  <Application>WPS 表格</Application>
  <PresentationFormat>宽屏</PresentationFormat>
  <Paragraphs>1954</Paragraphs>
  <Slides>199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199</vt:i4>
      </vt:variant>
    </vt:vector>
  </HeadingPairs>
  <TitlesOfParts>
    <vt:vector size="209" baseType="lpstr">
      <vt:lpstr>Arial</vt:lpstr>
      <vt:lpstr>方正书宋_GBK</vt:lpstr>
      <vt:lpstr>Wingdings</vt:lpstr>
      <vt:lpstr>黑体</vt:lpstr>
      <vt:lpstr>Calibri</vt:lpstr>
      <vt:lpstr>宋体</vt:lpstr>
      <vt:lpstr>MS PGothic</vt:lpstr>
      <vt:lpstr>微软雅黑</vt:lpstr>
      <vt:lpstr>Arial Unicode MS</vt:lpstr>
      <vt:lpstr>1_Office 主题</vt:lpstr>
      <vt:lpstr>自由与责任</vt:lpstr>
      <vt:lpstr>PowerPoint 演示文稿</vt:lpstr>
      <vt:lpstr>我们只招成年人</vt:lpstr>
      <vt:lpstr>成年人最渴望的奖励，就是成功</vt:lpstr>
      <vt:lpstr>每个人都渴望与高绩效者合作</vt:lpstr>
      <vt:lpstr>不要让规章制度限制了高绩效者</vt:lpstr>
      <vt:lpstr>要让每个人都理解公司业务</vt:lpstr>
      <vt:lpstr>PowerPoint 演示文稿</vt:lpstr>
      <vt:lpstr>培养基层员工的高层视角</vt:lpstr>
      <vt:lpstr>保持沟通的强节奏</vt:lpstr>
      <vt:lpstr>双向沟通，注入好奇文化</vt:lpstr>
      <vt:lpstr>员工的无知，是管理者的失职</vt:lpstr>
      <vt:lpstr>让员工学习冲突管理，不如让他们学习业务运作</vt:lpstr>
      <vt:lpstr>绝对坦诚，才能获得真正高效的反馈</vt:lpstr>
      <vt:lpstr>PowerPoint 演示文稿</vt:lpstr>
      <vt:lpstr>人前人后言行一致</vt:lpstr>
      <vt:lpstr>公开批评的价值</vt:lpstr>
      <vt:lpstr>学会给出受欢迎的批评</vt:lpstr>
      <vt:lpstr>自上而下树立坦诚的榜样</vt:lpstr>
      <vt:lpstr>为反馈提供多种机制</vt:lpstr>
      <vt:lpstr>坦承成绩，更要坦承问题</vt:lpstr>
      <vt:lpstr>领导者能够坦承错误，员工就能畅所欲言</vt:lpstr>
      <vt:lpstr>透明文化，让错误无处遁形</vt:lpstr>
      <vt:lpstr>只有事实才能捍卫观点</vt:lpstr>
      <vt:lpstr>PowerPoint 演示文稿</vt:lpstr>
      <vt:lpstr>坚持你的观点，用事实为它辩护</vt:lpstr>
      <vt:lpstr>数据并不带有观点</vt:lpstr>
      <vt:lpstr>小心看起来很好实际上没用的数据</vt:lpstr>
      <vt:lpstr>用数据对观点进行检验</vt:lpstr>
      <vt:lpstr>基于事实≠真实，对观点进行不断审视</vt:lpstr>
      <vt:lpstr>要解决观点分歧，就将辩论公开化</vt:lpstr>
      <vt:lpstr>现在就开始组建你未来需要的团队</vt:lpstr>
      <vt:lpstr>不要让招聘成为数字游戏</vt:lpstr>
      <vt:lpstr>不要期待你今天的团队能成为明天的团队</vt:lpstr>
      <vt:lpstr>站在6个月后的未来，审视你现在的团队</vt:lpstr>
      <vt:lpstr>你建立的是团队，不是家庭</vt:lpstr>
      <vt:lpstr>员工的成长，只能由自己负责</vt:lpstr>
      <vt:lpstr>企业在不同阶段，需要不同员工</vt:lpstr>
      <vt:lpstr>你不必在一家公司待一辈子</vt:lpstr>
      <vt:lpstr>员工与岗位的关系，不是匹配而是高度匹配</vt:lpstr>
      <vt:lpstr>人才管理三条基本原则</vt:lpstr>
      <vt:lpstr>人才保留不是团队建设的目标</vt:lpstr>
      <vt:lpstr>伟大的工作与福利无关</vt:lpstr>
      <vt:lpstr>不与面试者谈薪酬</vt:lpstr>
      <vt:lpstr>用超高的人才密度吸引人才</vt:lpstr>
      <vt:lpstr>不是每个岗位都需要爱因斯坦</vt:lpstr>
      <vt:lpstr>简历之外，更能看出匹配度</vt:lpstr>
      <vt:lpstr>永远在招聘</vt:lpstr>
      <vt:lpstr>当人力资源部门成为业务部门</vt:lpstr>
      <vt:lpstr>按照员工带来的价值付薪</vt:lpstr>
      <vt:lpstr>薪酬与绩效评估流程无关，只与绩效有关</vt:lpstr>
      <vt:lpstr>不要让员工在不得不离开时才获得应得的薪水</vt:lpstr>
      <vt:lpstr>不要让员工在不得不离开时才获得应得的薪水</vt:lpstr>
      <vt:lpstr>告别密薪制，薪酬透明有助于市场定价</vt:lpstr>
      <vt:lpstr>离开时好好说再见</vt:lpstr>
      <vt:lpstr>PowerPoint 演示文稿</vt:lpstr>
      <vt:lpstr>每10场比赛就做一次评估</vt:lpstr>
      <vt:lpstr>取消绩效评估流程</vt:lpstr>
      <vt:lpstr>废除绩效提升计划</vt:lpstr>
      <vt:lpstr>高敬业度不代表高绩效</vt:lpstr>
      <vt:lpstr>员工评估的一个算法</vt:lpstr>
      <vt:lpstr>主动让员工离开</vt:lpstr>
      <vt:lpstr>终身雇佣制的消失</vt:lpstr>
      <vt:lpstr>PowerPoint 演示文稿</vt:lpstr>
      <vt:lpstr>PowerPoint 演示文稿</vt:lpstr>
      <vt:lpstr>Support Human Work Easier!</vt:lpstr>
      <vt:lpstr>PowerPoint 演示文稿</vt:lpstr>
      <vt:lpstr>  Netflix Culture: Netflix文化： Freedom &amp; Responsibility 自由与责任 </vt:lpstr>
      <vt:lpstr>We Seek Excellence 我们寻求卓越</vt:lpstr>
      <vt:lpstr>Seven Aspects of our Culture 文化的7个方面</vt:lpstr>
      <vt:lpstr>Many companies have nice sounding value statements displayed in the lobby, such as: 众多公司在大堂展示动听的价值观，诸如：</vt:lpstr>
      <vt:lpstr>Enron, whose leaders went to jail,  and which went bankrupt from fraud,  had these values displayed in their lobby: 安然公司，高层入狱，公司因欺诈而破产，在它的大堂里展示着这些企业价值观：</vt:lpstr>
      <vt:lpstr>The actual company values,  as opposed to the  nice-sounding values,  are shown by who gets  rewarded, promoted, or let go 公司真正的价值观和动听的价值观完全相反，是具体通过哪些人被奖励、被提升和被解雇来体现。 </vt:lpstr>
      <vt:lpstr>Actual company values are the behaviors and skills that are valued  in fellow employees 真正的价值观是被员工所重视的行为和技能。</vt:lpstr>
      <vt:lpstr> At Netflix, we particularly value the following nine behaviors and skills  in our colleagues… 在Netflix，我们特别珍视以下9项同事们拥有的行为和技能…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Seven Aspects of our Culture 文化的7个方面</vt:lpstr>
      <vt:lpstr>Imagine if every person at Netflix  is someone you  respect and learn from… 设想一下，如果公司里的任何一个员工，你都发自内心地尊重，而且能够从他们身上学到东西…</vt:lpstr>
      <vt:lpstr>Great Workplace is  Stunning Colleagues 最好的工作环境是拥有一群超级棒的同事</vt:lpstr>
      <vt:lpstr>Like every company,  we try to hire well 和许多公司一样，我们努力将招聘做好</vt:lpstr>
      <vt:lpstr>Unlike many companies,  we practice: 和许多公司不一样，我们实行：   adequate performance gets a generous severance package 仅仅做到称职的员工，也要拿钱走人</vt:lpstr>
      <vt:lpstr>We’re a team, not a family 我们是个团队，不是个家庭  We’re like a pro sports team,  not a kid’s recreational team 我们就像个专业运动队，而不是小孩子过家家  Netflix leaders hire, develop and cut smartly,  so we have stars in every position 因为Netflix的领导能够明智地聘用、培养和裁员，所以我们在每个岗位上都是明星员工</vt:lpstr>
      <vt:lpstr>The Keeper Test Managers Use: 管理者的员工去留测试： </vt:lpstr>
      <vt:lpstr>PowerPoint 演示文稿</vt:lpstr>
      <vt:lpstr>Honesty Always 永远保持诚实</vt:lpstr>
      <vt:lpstr>PowerPoint 演示文稿</vt:lpstr>
      <vt:lpstr> All of Us are Responsible  for Ensuring We Live our Values 我们所有人都有责任确保价值观的延续</vt:lpstr>
      <vt:lpstr>Pro Sports Team Metaphor is Good, but Imperfect 专业运动队的比喻很好，但有瑕疵。</vt:lpstr>
      <vt:lpstr>Corporate Team 合作团队</vt:lpstr>
      <vt:lpstr>We Help Each Other  To Be Great 我们彼此帮助，共同成就。</vt:lpstr>
      <vt:lpstr>Isn’t Loyalty Good?   忠诚有益？  What about Hard Workers? 如何对待勤奋员工？  What about Brilliant Jerks?  如何对待不羁天才？ </vt:lpstr>
      <vt:lpstr>Loyalty is Good 忠诚有益</vt:lpstr>
      <vt:lpstr>Hard Work – Not Relevant 勤奋工作---并非切题</vt:lpstr>
      <vt:lpstr>Brilliant Jerks 不羁天才</vt:lpstr>
      <vt:lpstr>Why are we so insistent on  high performance? 为什么我们对高效能如此坚持？</vt:lpstr>
      <vt:lpstr>Why are we so insistent on  high performance? 为什么我们对高效能如此坚持？</vt:lpstr>
      <vt:lpstr>Our High Performance Culture  Not Right for Everyone 我们的高效能文化并非对所有人都合适。</vt:lpstr>
      <vt:lpstr>Our High Performance Culture  Not Right for Everyone 我们的高效能文化并非对所有人都合适。</vt:lpstr>
      <vt:lpstr>Our High Performance Culture  Not Right for Everyone 我们的高效能文化并非对所有人都合适。</vt:lpstr>
      <vt:lpstr>Seven Aspects of our Culture 文化的7个方面</vt:lpstr>
      <vt:lpstr>The Rare Responsible Person</vt:lpstr>
      <vt:lpstr>Responsible People  Thrive on Freedom,  and are Worthy of Freedom 有责任感的人因为自由而成长，也配得上这份自由。</vt:lpstr>
      <vt:lpstr>Our model is to increase  employee freedom as we grow, rather than limit it,  公司成长的同时增进员工的自由，而非限制；  to continue to attract and nourish innovative people,  so we have better chance of  sustained success 持续吸引和培育有创新精神的员工，使得公司更有可能维继成功。</vt:lpstr>
      <vt:lpstr>Most Companies   Curtail Freedom as they get Bigger 大多数公司伴随成长而来的是缩减员工自由</vt:lpstr>
      <vt:lpstr>Why Do Most Companies  Curtail Freedom  and Become Bureaucratic  as they Grow? 为什么大多数公司成长伴随着员工自由的缩减和公司的日益官僚化？</vt:lpstr>
      <vt:lpstr>Desire for Bigger Positive Impact  Creates Growth 对于做大的渴望压缩了创造的增长</vt:lpstr>
      <vt:lpstr>Growth Increases Complexity 成长增加了公司的复杂度</vt:lpstr>
      <vt:lpstr>Growth Also Often Shrinks Talent Density 成长经常稀释了人才密度</vt:lpstr>
      <vt:lpstr>Chaos Emerges（混乱出现）</vt:lpstr>
      <vt:lpstr>Process Emerges to Stop the Chaos 流程开始出现以停止混乱</vt:lpstr>
      <vt:lpstr>Process-focus Drives More Talent Out 强调流程作业驱离更多人才</vt:lpstr>
      <vt:lpstr>Process Brings Seductively Strong  Near-Term Outcome 流程作业引出强有力的短期行为结果</vt:lpstr>
      <vt:lpstr>Then the Market Shifts… 接着市场变了…</vt:lpstr>
      <vt:lpstr>Seems Like Three Bad Options 貌似更糟的第三种选择</vt:lpstr>
      <vt:lpstr>A Fourth Option 第4种选择</vt:lpstr>
      <vt:lpstr>The Key:  Increase Talent Density faster than Complexity Grows 关键点：以超过复杂度提升的速度提升人才密度 </vt:lpstr>
      <vt:lpstr>Increase Talent Density 提升人才密度</vt:lpstr>
      <vt:lpstr>Minimize Complexity Growth 将复杂度增长降至最小</vt:lpstr>
      <vt:lpstr>With the Right People,  和对的人一起工作，  Instead of a  Culture of Process Adherence,  而非流程控制他们， We have a Culture of  Creativity and Self-Discipline, Freedom and Responsibility 我们因而建立起富于创新精神和自律精神，自由和负责的企业文化 </vt:lpstr>
      <vt:lpstr>Is Freedom Absolute? 自由是绝对需要的吗？</vt:lpstr>
      <vt:lpstr>Freedom is not absolute 自由不是绝对的  Like “free speech”there are some limited exceptions to  “freedom at work” 正如“言论自由”一样，“工作中的自由”也有几项有限的例外</vt:lpstr>
      <vt:lpstr>Two Types of Necessary Rules 两类必要的规则</vt:lpstr>
      <vt:lpstr>Mostly, though, Rapid Recovery is the Right Model（大多数情况下，快速修正都是正确的模式）</vt:lpstr>
      <vt:lpstr>“Good” versus “Bad” Process 好流程VS.坏流程</vt:lpstr>
      <vt:lpstr>“Good” versus “Bad” Process 好流程VS.坏流程</vt:lpstr>
      <vt:lpstr>Rule Creep 规则潜行</vt:lpstr>
      <vt:lpstr>Example: Netflix Vacation Policy  and Tracking 案例：Netflix休假规定和考勤管理</vt:lpstr>
      <vt:lpstr>Meanwhile… 与此同时</vt:lpstr>
      <vt:lpstr>An employee pointed out… 一个员工指出</vt:lpstr>
      <vt:lpstr>We realized… 我们意识到了</vt:lpstr>
      <vt:lpstr>Netflix Vacation Policy  and Tracking Netflix休假规定和考勤管理是：</vt:lpstr>
      <vt:lpstr>PowerPoint 演示文稿</vt:lpstr>
      <vt:lpstr>No Vacation Policy Doesn’t Mean  No Vacation 没有休假规定不等于没有假期</vt:lpstr>
      <vt:lpstr>Another Example of Freedom and Responsibility… 自由与责任的其他一些例子</vt:lpstr>
      <vt:lpstr>Most companies have complex policies around what you can expense, how you travel, what gifts you can accept, etc.  围绕员工如何花销，如何出差，可以接受何种馈赠等等，大多数公司都会制定复杂的政策。  Plus they have whole departments to verify compliance  with these policies 再加上一整个部门来核实员工是否遵循了这些政策。</vt:lpstr>
      <vt:lpstr>Netflix Policies  for Expensing, Entertainment,  Gifts &amp; Travel: Netflix公司关于花销、娱乐、馈赠和出差的政策是：</vt:lpstr>
      <vt:lpstr>“Act in Netflix’s Best Interest” Generally Means…（“最合乎公司利益”一般指）</vt:lpstr>
      <vt:lpstr>Freedom and Responsibility 自由与责任</vt:lpstr>
      <vt:lpstr>Summary of Freedom &amp; Responsibility: 自由与责任小结  As We Grow, Minimize Rules 我们成长的同时，把制度降至最少。  Inhibit Chaos with Ever More High Performance People 雇用更多高绩效人才来抑制混乱的产生。 Flexibility is More Important than Efficiency in the Long Term 长期来看，灵活性远比效率重要</vt:lpstr>
      <vt:lpstr>Seven Aspects of our Culture 文化的7个方面</vt:lpstr>
      <vt:lpstr> If you want to build a ship,  don't drum up the people  to gather wood, divide the  work, and give orders.   Instead, teach them to yearn  for the vast and endless sea. “ 如果你想造一艘船，先不要雇人去收集木头，也不要给他们分配任何任务，而是去激发他们对浩瀚汪洋的渴望。”  -Antoine De Saint-Exupery,   Author of The Little Prince《小王子》作者</vt:lpstr>
      <vt:lpstr>The best managers figure out how to get great outcomes by setting the appropriate context, rather than by trying to control their people 最佳的管理通过设定合适的情景而非试图控制员工以达到最大成果。</vt:lpstr>
      <vt:lpstr>Context, not Control 情境管理而非掌控管理</vt:lpstr>
      <vt:lpstr>Context, not Control 情境管理而非掌控管理</vt:lpstr>
      <vt:lpstr>Good Context优秀的情景管理</vt:lpstr>
      <vt:lpstr>Managers: 致管理者： When one of your talented people does something dumb, don’t  blame them 当你的人才犯下了愚蠢的错误，不要指责他们。 Instead, ask yourself what context you failed to set 相反，你应该问问自己，在情景设定上犯了什么错？</vt:lpstr>
      <vt:lpstr>Managers: 致管理者：  When you are tempted to “control” your people, ask yourself what context you could set instead 当你准备“控制”你的员工，请问一下自己，可以用什么情境取代？ </vt:lpstr>
      <vt:lpstr>Why Managing Through Context? 为什么要用情景管理？</vt:lpstr>
      <vt:lpstr>Investing in Context 寄望于情境</vt:lpstr>
      <vt:lpstr>Exceptions to “Context, not Control” “情景管理而非控制”的例外情况</vt:lpstr>
      <vt:lpstr>Seven Aspects of our Culture 文化的7个方面</vt:lpstr>
      <vt:lpstr>Three Models of Corporate Teamwork 合作团队的3种模式</vt:lpstr>
      <vt:lpstr>Tightly Coupled Monolith（巨无霸型）</vt:lpstr>
      <vt:lpstr>Tightly Coupled Monolith（巨无霸型）</vt:lpstr>
      <vt:lpstr>Independent Silos（国企型）</vt:lpstr>
      <vt:lpstr>#3 is the Netflix Choice 第三种是Netflix的选择</vt:lpstr>
      <vt:lpstr>Highly Aligned, Loosely Coupled 认同一致，松散耦合</vt:lpstr>
      <vt:lpstr>Highly Aligned, Loosely Coupled</vt:lpstr>
      <vt:lpstr>Highly Aligned, Loosely Coupled teamwork effectiveness depends on  high performance people and good context 高度一致又松散耦合的团队效率取决于高绩效人才和优秀的情境管理  Goal is to be  Big and Fast and Flexible 目标是：更大，更快，更灵活。</vt:lpstr>
      <vt:lpstr>Seven Aspects of our Culture 文化的7个方面</vt:lpstr>
      <vt:lpstr>Pay Top of Market is Core to High Performance Culture 支付市场最高薪酬是高绩效文化的核心</vt:lpstr>
      <vt:lpstr>Three Tests for Top of Market for a Person 判断卓越员工的3个测试</vt:lpstr>
      <vt:lpstr>Takes Great Judgment 做好判断</vt:lpstr>
      <vt:lpstr>Titles Not Very Helpful 头衔没有多大用处</vt:lpstr>
      <vt:lpstr>Annual Comp Review 年度薪酬评估</vt:lpstr>
      <vt:lpstr>No Fixed Budgets 没有固定的人力预算</vt:lpstr>
      <vt:lpstr>Compensation Over Time 应时薪酬</vt:lpstr>
      <vt:lpstr>Compensation Not Dependent  on Netflix Success 薪酬并不取决于Netflix的成功</vt:lpstr>
      <vt:lpstr>Bad Comp Practices 糟糕的薪酬实践</vt:lpstr>
      <vt:lpstr>When Top of Market Comp Done Right... 当市场最高薪酬设置得当</vt:lpstr>
      <vt:lpstr>Versus Traditional Model 和传统模式对比</vt:lpstr>
      <vt:lpstr>Employee Success 员工的成功</vt:lpstr>
      <vt:lpstr>Good For Each Employee to Understand Their Market Value 每个员工知道自己的市场价格是好事</vt:lpstr>
      <vt:lpstr>Efficiency效用</vt:lpstr>
      <vt:lpstr>Optional Options期权</vt:lpstr>
      <vt:lpstr>Details on Stock Options期权细节</vt:lpstr>
      <vt:lpstr>No Vesting or Deferred Comp 没有期权工资或者延期工资</vt:lpstr>
      <vt:lpstr>No Ranking Against Other Employees不要用等级刺激员工</vt:lpstr>
      <vt:lpstr>Seven Aspects of our Culture 文化的7个方面</vt:lpstr>
      <vt:lpstr>In some time periods, in some groups, there will be lots of opportunity and growth at Netflix 在某些时期，在某些团队内，公司的确存在大量的机会和发展空间</vt:lpstr>
      <vt:lpstr>Baseball Analogy: Minors to Majors篮球类比：小联盟和大联盟</vt:lpstr>
      <vt:lpstr>Netflix Doesn’t Have to Be for Life不必在Netflix呆一辈子</vt:lpstr>
      <vt:lpstr>Two Necessary Conditions  for Promotion两种升职的必要条件</vt:lpstr>
      <vt:lpstr>Timing时机</vt:lpstr>
      <vt:lpstr>Development发展</vt:lpstr>
      <vt:lpstr>Career “Planning” Not for Us 职业“规划”不是我们的菜</vt:lpstr>
      <vt:lpstr>We Support Self-Improvement 我们支持自我提升</vt:lpstr>
      <vt:lpstr>We want people to manage  their own career growth,  and not rely on a corporation  for “planning” their careers 我们希望员工管理他们自己的职业发展，而不是依赖于公司“规划”他们的职业生涯</vt:lpstr>
      <vt:lpstr>Your Economic Security is based on your Skills and Reputation 你的经济保障建立在你的技能水平和人品名声之上</vt:lpstr>
      <vt:lpstr>Seven Aspects of our Culture 文化的7个方面回顾</vt:lpstr>
      <vt:lpstr>We keep improving our culture as we grow 随着我们的成长，我们持续提升我们的企业文化  We try to get better at seeking excellence 我们努力通过寻求卓越而变得更好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kingsoft</dc:creator>
  <cp:lastModifiedBy>Wills</cp:lastModifiedBy>
  <cp:revision>241</cp:revision>
  <dcterms:created xsi:type="dcterms:W3CDTF">2019-06-18T09:05:46Z</dcterms:created>
  <dcterms:modified xsi:type="dcterms:W3CDTF">2019-06-18T09:05:46Z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2052-1.2.0.1574</vt:lpwstr>
  </property>
</Properties>
</file>